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1" r:id="rId15"/>
    <p:sldId id="270" r:id="rId16"/>
    <p:sldId id="273" r:id="rId17"/>
    <p:sldId id="272" r:id="rId18"/>
  </p:sldIdLst>
  <p:sldSz cx="12192000" cy="6858000"/>
  <p:notesSz cx="6858000" cy="9144000"/>
  <p:embeddedFontLst>
    <p:embeddedFont>
      <p:font typeface="Play" pitchFamily="2"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kfsnZeVekb8Dhc5oKiS71rEkHl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4954"/>
    <a:srgbClr val="FF4F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715182-6F2D-4F84-BF7F-9EC8DB23E4F1}">
  <a:tblStyle styleId="{81715182-6F2D-4F84-BF7F-9EC8DB23E4F1}" styleName="Table_0">
    <a:wholeTbl>
      <a:tcTxStyle b="off" i="off">
        <a:font>
          <a:latin typeface="Aptos"/>
          <a:ea typeface="Aptos"/>
          <a:cs typeface="Aptos"/>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029"/>
    <p:restoredTop sz="61702"/>
  </p:normalViewPr>
  <p:slideViewPr>
    <p:cSldViewPr snapToGrid="0">
      <p:cViewPr>
        <p:scale>
          <a:sx n="79" d="100"/>
          <a:sy n="79" d="100"/>
        </p:scale>
        <p:origin x="76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522cfd7a4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522cfd7a4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UMAP of Storylines and LDA of Genre</a:t>
            </a:r>
            <a:endParaRPr/>
          </a:p>
        </p:txBody>
      </p:sp>
      <p:sp>
        <p:nvSpPr>
          <p:cNvPr id="266" name="Google Shape;266;g35522cfd7a4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lang="en-US" b="1" dirty="0"/>
          </a:p>
          <a:p>
            <a:pPr marL="0" lvl="0" indent="0" algn="l" rtl="0">
              <a:spcBef>
                <a:spcPts val="0"/>
              </a:spcBef>
              <a:spcAft>
                <a:spcPts val="0"/>
              </a:spcAft>
              <a:buClr>
                <a:schemeClr val="dk1"/>
              </a:buClr>
              <a:buSzPts val="1200"/>
              <a:buFont typeface="Arial"/>
              <a:buNone/>
            </a:pPr>
            <a:endParaRPr lang="en-US" b="1" dirty="0"/>
          </a:p>
          <a:p>
            <a:pPr marL="0" lvl="0" indent="0" algn="l" rtl="0">
              <a:spcBef>
                <a:spcPts val="0"/>
              </a:spcBef>
              <a:spcAft>
                <a:spcPts val="0"/>
              </a:spcAft>
              <a:buClr>
                <a:schemeClr val="dk1"/>
              </a:buClr>
              <a:buSzPts val="1200"/>
              <a:buFont typeface="Arial"/>
              <a:buNone/>
            </a:pPr>
            <a:r>
              <a:rPr lang="en-US" b="1" dirty="0"/>
              <a:t>Content:</a:t>
            </a:r>
            <a:endParaRPr dirty="0"/>
          </a:p>
          <a:p>
            <a:pPr marL="0" lvl="0" indent="0" algn="l" rtl="0">
              <a:spcBef>
                <a:spcPts val="0"/>
              </a:spcBef>
              <a:spcAft>
                <a:spcPts val="0"/>
              </a:spcAft>
              <a:buClr>
                <a:schemeClr val="dk1"/>
              </a:buClr>
              <a:buSzPts val="1200"/>
              <a:buFont typeface="Arial"/>
              <a:buNone/>
            </a:pPr>
            <a:r>
              <a:rPr lang="en-US" dirty="0"/>
              <a:t>In a crowded entertainment landscape, standing out requires more than a great script — it requires strategic insight into what audiences crave. Our project leverages real-world, user-generated content from Reddit, Spotify, YouTube, AO3, and movie metadata to reverse-engineer audience preferences and develop a data-backed movie pitch.</a:t>
            </a:r>
            <a:endParaRPr dirty="0"/>
          </a:p>
          <a:p>
            <a:pPr marL="0" lvl="0" indent="0" algn="l" rtl="0">
              <a:spcBef>
                <a:spcPts val="0"/>
              </a:spcBef>
              <a:spcAft>
                <a:spcPts val="0"/>
              </a:spcAft>
              <a:buClr>
                <a:schemeClr val="dk1"/>
              </a:buClr>
              <a:buSzPts val="1200"/>
              <a:buFont typeface="Arial"/>
              <a:buNone/>
            </a:pPr>
            <a:endParaRPr lang="en-US" dirty="0"/>
          </a:p>
          <a:p>
            <a:pPr marL="0" lvl="0" indent="0" algn="l" rtl="0">
              <a:lnSpc>
                <a:spcPct val="100000"/>
              </a:lnSpc>
              <a:spcBef>
                <a:spcPts val="0"/>
              </a:spcBef>
              <a:spcAft>
                <a:spcPts val="0"/>
              </a:spcAft>
              <a:buClr>
                <a:schemeClr val="dk1"/>
              </a:buClr>
              <a:buSzPts val="1480"/>
              <a:buNone/>
            </a:pPr>
            <a:r>
              <a:rPr lang="en-US" sz="1200" b="1" dirty="0">
                <a:latin typeface="Arial"/>
                <a:ea typeface="Arial"/>
                <a:cs typeface="Arial"/>
                <a:sym typeface="Arial"/>
              </a:rPr>
              <a:t>Role: </a:t>
            </a:r>
            <a:br>
              <a:rPr lang="en-US" sz="1200" b="1" dirty="0"/>
            </a:br>
            <a:r>
              <a:rPr lang="en-US" sz="1200" b="0" dirty="0">
                <a:latin typeface="Arial"/>
                <a:ea typeface="Arial"/>
                <a:cs typeface="Arial"/>
                <a:sym typeface="Arial"/>
              </a:rPr>
              <a:t>Production House pitching movie ideas to film studios</a:t>
            </a:r>
          </a:p>
          <a:p>
            <a:pPr marL="0" lvl="0" indent="0" algn="l" rtl="0">
              <a:lnSpc>
                <a:spcPct val="100000"/>
              </a:lnSpc>
              <a:spcBef>
                <a:spcPts val="1000"/>
              </a:spcBef>
              <a:spcAft>
                <a:spcPts val="0"/>
              </a:spcAft>
              <a:buClr>
                <a:schemeClr val="dk1"/>
              </a:buClr>
              <a:buSzPts val="1480"/>
              <a:buNone/>
            </a:pPr>
            <a:r>
              <a:rPr lang="en-US" sz="1200" b="1" dirty="0">
                <a:latin typeface="Arial"/>
                <a:ea typeface="Arial"/>
                <a:cs typeface="Arial"/>
                <a:sym typeface="Arial"/>
              </a:rPr>
              <a:t>Question: </a:t>
            </a:r>
            <a:br>
              <a:rPr lang="en-US" sz="1200" b="1" dirty="0"/>
            </a:br>
            <a:r>
              <a:rPr lang="en-US" sz="1200" b="0" i="1" dirty="0">
                <a:latin typeface="Arial"/>
                <a:ea typeface="Arial"/>
                <a:cs typeface="Arial"/>
                <a:sym typeface="Arial"/>
              </a:rPr>
              <a:t>How can we use public online data to generate a compelling, emotionally resonant movie pitch that aligns with current trends in music, fan interest, and casting preferences?</a:t>
            </a:r>
            <a:endParaRPr lang="en-US" sz="1200" b="1" dirty="0">
              <a:latin typeface="Arial"/>
              <a:ea typeface="Arial"/>
              <a:cs typeface="Arial"/>
              <a:sym typeface="Arial"/>
            </a:endParaRPr>
          </a:p>
          <a:p>
            <a:pPr marL="0" lvl="0" indent="0" algn="l" rtl="0">
              <a:lnSpc>
                <a:spcPct val="100000"/>
              </a:lnSpc>
              <a:spcBef>
                <a:spcPts val="1000"/>
              </a:spcBef>
              <a:spcAft>
                <a:spcPts val="0"/>
              </a:spcAft>
              <a:buClr>
                <a:schemeClr val="dk1"/>
              </a:buClr>
              <a:buSzPts val="1480"/>
              <a:buNone/>
            </a:pPr>
            <a:r>
              <a:rPr lang="en-US" sz="1200" b="1" dirty="0">
                <a:latin typeface="Arial"/>
                <a:ea typeface="Arial"/>
                <a:cs typeface="Arial"/>
                <a:sym typeface="Arial"/>
              </a:rPr>
              <a:t>Key Goals:</a:t>
            </a:r>
            <a:endParaRPr lang="en-US" sz="1200" dirty="0">
              <a:latin typeface="Arial"/>
              <a:ea typeface="Arial"/>
              <a:cs typeface="Arial"/>
              <a:sym typeface="Arial"/>
            </a:endParaRPr>
          </a:p>
          <a:p>
            <a:pPr marL="228600" lvl="0" indent="-247650" algn="l" rtl="0">
              <a:lnSpc>
                <a:spcPct val="100000"/>
              </a:lnSpc>
              <a:spcBef>
                <a:spcPts val="1000"/>
              </a:spcBef>
              <a:spcAft>
                <a:spcPts val="0"/>
              </a:spcAft>
              <a:buClr>
                <a:schemeClr val="dk1"/>
              </a:buClr>
              <a:buSzPts val="1780"/>
              <a:buChar char="•"/>
            </a:pPr>
            <a:r>
              <a:rPr lang="en-US" sz="1200" dirty="0"/>
              <a:t>Identify trending music and emotional tone to guide soundtrack and story arc</a:t>
            </a:r>
            <a:endParaRPr lang="en-US" sz="2000" dirty="0"/>
          </a:p>
          <a:p>
            <a:pPr marL="228600" lvl="0" indent="-247650" algn="l" rtl="0">
              <a:lnSpc>
                <a:spcPct val="100000"/>
              </a:lnSpc>
              <a:spcBef>
                <a:spcPts val="0"/>
              </a:spcBef>
              <a:spcAft>
                <a:spcPts val="0"/>
              </a:spcAft>
              <a:buClr>
                <a:schemeClr val="dk1"/>
              </a:buClr>
              <a:buSzPts val="1780"/>
              <a:buChar char="•"/>
            </a:pPr>
            <a:r>
              <a:rPr lang="en-US" sz="1200" dirty="0"/>
              <a:t>Analyze fan casting sentiment to inform lead actors</a:t>
            </a:r>
            <a:endParaRPr lang="en-US" sz="2000" dirty="0"/>
          </a:p>
          <a:p>
            <a:pPr marL="228600" lvl="0" indent="-247650" algn="l" rtl="0">
              <a:lnSpc>
                <a:spcPct val="100000"/>
              </a:lnSpc>
              <a:spcBef>
                <a:spcPts val="0"/>
              </a:spcBef>
              <a:spcAft>
                <a:spcPts val="0"/>
              </a:spcAft>
              <a:buClr>
                <a:schemeClr val="dk1"/>
              </a:buClr>
              <a:buSzPts val="1780"/>
              <a:buChar char="•"/>
            </a:pPr>
            <a:r>
              <a:rPr lang="en-US" sz="1200" dirty="0"/>
              <a:t>Explore genre and storyline themes favored across fan forums</a:t>
            </a:r>
            <a:endParaRPr lang="en-US" sz="2000" dirty="0"/>
          </a:p>
          <a:p>
            <a:pPr marL="228600" lvl="0" indent="-247650" algn="l" rtl="0">
              <a:lnSpc>
                <a:spcPct val="100000"/>
              </a:lnSpc>
              <a:spcBef>
                <a:spcPts val="0"/>
              </a:spcBef>
              <a:spcAft>
                <a:spcPts val="0"/>
              </a:spcAft>
              <a:buClr>
                <a:schemeClr val="dk1"/>
              </a:buClr>
              <a:buSzPts val="1780"/>
              <a:buChar char="•"/>
            </a:pPr>
            <a:r>
              <a:rPr lang="en-US" sz="1200" dirty="0"/>
              <a:t>Combine all elements into a cohesive pitch that reflects audience demand</a:t>
            </a:r>
            <a:endParaRPr lang="en-US" sz="1200" dirty="0">
              <a:latin typeface="Arial"/>
              <a:ea typeface="Arial"/>
              <a:cs typeface="Arial"/>
              <a:sym typeface="Arial"/>
            </a:endParaRPr>
          </a:p>
          <a:p>
            <a:pPr marL="0" lvl="0" indent="0" algn="l" rtl="0">
              <a:spcBef>
                <a:spcPts val="0"/>
              </a:spcBef>
              <a:spcAft>
                <a:spcPts val="0"/>
              </a:spcAft>
              <a:buClr>
                <a:schemeClr val="dk1"/>
              </a:buClr>
              <a:buSzPts val="1200"/>
              <a:buFont typeface="Arial"/>
              <a:buNone/>
            </a:pPr>
            <a:br>
              <a:rPr lang="en-US" dirty="0"/>
            </a:br>
            <a:endParaRPr dirty="0"/>
          </a:p>
          <a:p>
            <a:pPr marL="0" lvl="0" indent="0" algn="l" rtl="0">
              <a:spcBef>
                <a:spcPts val="0"/>
              </a:spcBef>
              <a:spcAft>
                <a:spcPts val="0"/>
              </a:spcAft>
              <a:buNone/>
            </a:pPr>
            <a:r>
              <a:rPr lang="en-US" dirty="0"/>
              <a:t>We integrated sentiment, topics, trends, and casting insights across platforms to create a compelling and emotionally resonant film idea grounded in what people </a:t>
            </a:r>
            <a:r>
              <a:rPr lang="en-US" i="1" dirty="0"/>
              <a:t>already</a:t>
            </a:r>
            <a:r>
              <a:rPr lang="en-US" dirty="0"/>
              <a:t> love.</a:t>
            </a:r>
            <a:endParaRPr dirty="0"/>
          </a:p>
          <a:p>
            <a:pPr marL="0" lvl="0" indent="0" algn="l" rtl="0">
              <a:spcBef>
                <a:spcPts val="0"/>
              </a:spcBef>
              <a:spcAft>
                <a:spcPts val="0"/>
              </a:spcAft>
              <a:buNone/>
            </a:pPr>
            <a:endParaRPr dirty="0"/>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b="1" dirty="0"/>
              <a:t>1. Data Identification</a:t>
            </a:r>
            <a:endParaRPr dirty="0"/>
          </a:p>
          <a:p>
            <a:pPr marL="0" lvl="0" indent="0" algn="l" rtl="0">
              <a:spcBef>
                <a:spcPts val="0"/>
              </a:spcBef>
              <a:spcAft>
                <a:spcPts val="0"/>
              </a:spcAft>
              <a:buClr>
                <a:schemeClr val="dk1"/>
              </a:buClr>
              <a:buSzPts val="1200"/>
              <a:buFont typeface="Arial"/>
              <a:buNone/>
            </a:pPr>
            <a:br>
              <a:rPr lang="en-US" dirty="0"/>
            </a:br>
            <a:endParaRPr dirty="0"/>
          </a:p>
          <a:p>
            <a:pPr marL="0" lvl="0" indent="0" algn="l" rtl="0">
              <a:spcBef>
                <a:spcPts val="0"/>
              </a:spcBef>
              <a:spcAft>
                <a:spcPts val="0"/>
              </a:spcAft>
              <a:buClr>
                <a:schemeClr val="dk1"/>
              </a:buClr>
              <a:buSzPts val="1200"/>
              <a:buFont typeface="Arial"/>
              <a:buNone/>
            </a:pPr>
            <a:r>
              <a:rPr lang="en-US" dirty="0"/>
              <a:t>We first determined the core components of a compelling movie pitch—</a:t>
            </a:r>
            <a:r>
              <a:rPr lang="en-US" b="1" dirty="0"/>
              <a:t>genre, storyline, actors, budget, and soundtrack</a:t>
            </a:r>
            <a:r>
              <a:rPr lang="en-US" dirty="0"/>
              <a:t>—and identified which data sources could inform each. These included YouTube, Spotify, Reddit, AO3 (fanfiction), and The-</a:t>
            </a:r>
            <a:r>
              <a:rPr lang="en-US" dirty="0" err="1"/>
              <a:t>Numbers.com</a:t>
            </a:r>
            <a:r>
              <a:rPr lang="en-US" dirty="0"/>
              <a:t>.</a:t>
            </a:r>
            <a:endParaRPr dirty="0"/>
          </a:p>
          <a:p>
            <a:pPr marL="0" lvl="0" indent="0" algn="l" rtl="0">
              <a:spcBef>
                <a:spcPts val="0"/>
              </a:spcBef>
              <a:spcAft>
                <a:spcPts val="0"/>
              </a:spcAft>
              <a:buClr>
                <a:schemeClr val="dk1"/>
              </a:buClr>
              <a:buSzPts val="1200"/>
              <a:buFont typeface="Arial"/>
              <a:buNone/>
            </a:pPr>
            <a:r>
              <a:rPr lang="en-US" b="1" dirty="0"/>
              <a:t>2. Data Collection</a:t>
            </a:r>
            <a:endParaRPr dirty="0"/>
          </a:p>
          <a:p>
            <a:pPr marL="0" lvl="0" indent="0" algn="l" rtl="0">
              <a:spcBef>
                <a:spcPts val="0"/>
              </a:spcBef>
              <a:spcAft>
                <a:spcPts val="0"/>
              </a:spcAft>
              <a:buClr>
                <a:schemeClr val="dk1"/>
              </a:buClr>
              <a:buSzPts val="1200"/>
              <a:buFont typeface="Arial"/>
              <a:buNone/>
            </a:pPr>
            <a:br>
              <a:rPr lang="en-US" dirty="0"/>
            </a:br>
            <a:endParaRPr dirty="0"/>
          </a:p>
          <a:p>
            <a:pPr marL="0" lvl="0" indent="0" algn="l" rtl="0">
              <a:spcBef>
                <a:spcPts val="0"/>
              </a:spcBef>
              <a:spcAft>
                <a:spcPts val="0"/>
              </a:spcAft>
              <a:buClr>
                <a:schemeClr val="dk1"/>
              </a:buClr>
              <a:buSzPts val="1200"/>
              <a:buFont typeface="Arial"/>
              <a:buNone/>
            </a:pPr>
            <a:r>
              <a:rPr lang="en-US" dirty="0"/>
              <a:t>Each teammate scraped or queried different platforms:</a:t>
            </a:r>
            <a:endParaRPr dirty="0"/>
          </a:p>
          <a:p>
            <a:pPr marL="0" lvl="0" indent="-76200" algn="l" rtl="0">
              <a:spcBef>
                <a:spcPts val="0"/>
              </a:spcBef>
              <a:spcAft>
                <a:spcPts val="0"/>
              </a:spcAft>
              <a:buClr>
                <a:schemeClr val="dk1"/>
              </a:buClr>
              <a:buSzPts val="1200"/>
              <a:buFont typeface="Arial"/>
              <a:buChar char="•"/>
            </a:pPr>
            <a:r>
              <a:rPr lang="en-US" b="1" dirty="0"/>
              <a:t>Music Trends (Mel):</a:t>
            </a:r>
            <a:r>
              <a:rPr lang="en-US" dirty="0"/>
              <a:t> YouTube API, Spotify API, and comment data</a:t>
            </a:r>
            <a:endParaRPr dirty="0"/>
          </a:p>
          <a:p>
            <a:pPr marL="0" lvl="0" indent="-76200" algn="l" rtl="0">
              <a:spcBef>
                <a:spcPts val="0"/>
              </a:spcBef>
              <a:spcAft>
                <a:spcPts val="0"/>
              </a:spcAft>
              <a:buClr>
                <a:schemeClr val="dk1"/>
              </a:buClr>
              <a:buSzPts val="1200"/>
              <a:buFont typeface="Arial"/>
              <a:buChar char="•"/>
            </a:pPr>
            <a:r>
              <a:rPr lang="en-US" b="1" dirty="0"/>
              <a:t>Storylines (Janice):</a:t>
            </a:r>
            <a:r>
              <a:rPr lang="en-US" dirty="0"/>
              <a:t> AO3 and Reddit story summaries</a:t>
            </a:r>
            <a:endParaRPr dirty="0"/>
          </a:p>
          <a:p>
            <a:pPr marL="0" lvl="0" indent="-76200" algn="l" rtl="0">
              <a:spcBef>
                <a:spcPts val="0"/>
              </a:spcBef>
              <a:spcAft>
                <a:spcPts val="0"/>
              </a:spcAft>
              <a:buClr>
                <a:schemeClr val="dk1"/>
              </a:buClr>
              <a:buSzPts val="1200"/>
              <a:buFont typeface="Arial"/>
              <a:buChar char="•"/>
            </a:pPr>
            <a:r>
              <a:rPr lang="en-US" b="1" dirty="0"/>
              <a:t>Fan Feedback &amp; Posters (Josh):</a:t>
            </a:r>
            <a:r>
              <a:rPr lang="en-US" dirty="0"/>
              <a:t> Reddit comments + fan posters</a:t>
            </a:r>
            <a:endParaRPr dirty="0"/>
          </a:p>
          <a:p>
            <a:pPr marL="0" lvl="0" indent="-76200" algn="l" rtl="0">
              <a:spcBef>
                <a:spcPts val="0"/>
              </a:spcBef>
              <a:spcAft>
                <a:spcPts val="0"/>
              </a:spcAft>
              <a:buClr>
                <a:schemeClr val="dk1"/>
              </a:buClr>
              <a:buSzPts val="1200"/>
              <a:buFont typeface="Arial"/>
              <a:buChar char="•"/>
            </a:pPr>
            <a:r>
              <a:rPr lang="en-US" b="1" dirty="0"/>
              <a:t>Actor Sentiment (Tanu):</a:t>
            </a:r>
            <a:r>
              <a:rPr lang="en-US" dirty="0"/>
              <a:t> Reddit fancast subreddits</a:t>
            </a:r>
            <a:endParaRPr dirty="0"/>
          </a:p>
          <a:p>
            <a:pPr marL="0" lvl="0" indent="-76200" algn="l" rtl="0">
              <a:spcBef>
                <a:spcPts val="0"/>
              </a:spcBef>
              <a:spcAft>
                <a:spcPts val="0"/>
              </a:spcAft>
              <a:buClr>
                <a:schemeClr val="dk1"/>
              </a:buClr>
              <a:buSzPts val="1200"/>
              <a:buFont typeface="Arial"/>
              <a:buChar char="•"/>
            </a:pPr>
            <a:r>
              <a:rPr lang="en-US" b="1" dirty="0"/>
              <a:t>Budget &amp; History (Melvin):</a:t>
            </a:r>
            <a:r>
              <a:rPr lang="en-US" dirty="0"/>
              <a:t> The-</a:t>
            </a:r>
            <a:r>
              <a:rPr lang="en-US" dirty="0" err="1"/>
              <a:t>Numbers.com</a:t>
            </a:r>
            <a:r>
              <a:rPr lang="en-US" dirty="0"/>
              <a:t> for past film data</a:t>
            </a:r>
            <a:endParaRPr dirty="0"/>
          </a:p>
          <a:p>
            <a:pPr marL="0" lvl="0" indent="0" algn="l" rtl="0">
              <a:spcBef>
                <a:spcPts val="0"/>
              </a:spcBef>
              <a:spcAft>
                <a:spcPts val="0"/>
              </a:spcAft>
              <a:buClr>
                <a:schemeClr val="dk1"/>
              </a:buClr>
              <a:buSzPts val="1200"/>
              <a:buFont typeface="Arial"/>
              <a:buNone/>
            </a:pPr>
            <a:r>
              <a:rPr lang="en-US" b="1" dirty="0"/>
              <a:t>3. Data Processing</a:t>
            </a:r>
            <a:endParaRPr dirty="0"/>
          </a:p>
          <a:p>
            <a:pPr marL="0" lvl="0" indent="0" algn="l" rtl="0">
              <a:spcBef>
                <a:spcPts val="0"/>
              </a:spcBef>
              <a:spcAft>
                <a:spcPts val="0"/>
              </a:spcAft>
              <a:buClr>
                <a:schemeClr val="dk1"/>
              </a:buClr>
              <a:buSzPts val="1200"/>
              <a:buFont typeface="Arial"/>
              <a:buNone/>
            </a:pPr>
            <a:br>
              <a:rPr lang="en-US" dirty="0"/>
            </a:br>
            <a:endParaRPr dirty="0"/>
          </a:p>
          <a:p>
            <a:pPr marL="0" lvl="0" indent="0" algn="l" rtl="0">
              <a:spcBef>
                <a:spcPts val="0"/>
              </a:spcBef>
              <a:spcAft>
                <a:spcPts val="0"/>
              </a:spcAft>
              <a:buClr>
                <a:schemeClr val="dk1"/>
              </a:buClr>
              <a:buSzPts val="1200"/>
              <a:buFont typeface="Arial"/>
              <a:buNone/>
            </a:pPr>
            <a:r>
              <a:rPr lang="en-US" dirty="0"/>
              <a:t>We cleaned, translated, and aligned the data:</a:t>
            </a:r>
            <a:endParaRPr dirty="0"/>
          </a:p>
          <a:p>
            <a:pPr marL="0" lvl="0" indent="-76200" algn="l" rtl="0">
              <a:spcBef>
                <a:spcPts val="0"/>
              </a:spcBef>
              <a:spcAft>
                <a:spcPts val="0"/>
              </a:spcAft>
              <a:buClr>
                <a:schemeClr val="dk1"/>
              </a:buClr>
              <a:buSzPts val="1200"/>
              <a:buFont typeface="Arial"/>
              <a:buChar char="•"/>
            </a:pPr>
            <a:r>
              <a:rPr lang="en-US" dirty="0"/>
              <a:t>Translations with </a:t>
            </a:r>
            <a:r>
              <a:rPr lang="en-US" dirty="0" err="1"/>
              <a:t>deep_translator</a:t>
            </a:r>
            <a:r>
              <a:rPr lang="en-US" dirty="0"/>
              <a:t> and Facebook’s multilingual model</a:t>
            </a:r>
            <a:endParaRPr dirty="0"/>
          </a:p>
          <a:p>
            <a:pPr marL="0" lvl="0" indent="-76200" algn="l" rtl="0">
              <a:spcBef>
                <a:spcPts val="0"/>
              </a:spcBef>
              <a:spcAft>
                <a:spcPts val="0"/>
              </a:spcAft>
              <a:buClr>
                <a:schemeClr val="dk1"/>
              </a:buClr>
              <a:buSzPts val="1200"/>
              <a:buFont typeface="Arial"/>
              <a:buChar char="•"/>
            </a:pPr>
            <a:r>
              <a:rPr lang="en-US" dirty="0"/>
              <a:t>Text normalization using </a:t>
            </a:r>
            <a:r>
              <a:rPr lang="en-US" dirty="0" err="1"/>
              <a:t>spaCy</a:t>
            </a:r>
            <a:r>
              <a:rPr lang="en-US" dirty="0"/>
              <a:t>, </a:t>
            </a:r>
            <a:r>
              <a:rPr lang="en-US" dirty="0" err="1"/>
              <a:t>stopwords</a:t>
            </a:r>
            <a:r>
              <a:rPr lang="en-US" dirty="0"/>
              <a:t>, and punctuation filters</a:t>
            </a:r>
            <a:endParaRPr dirty="0"/>
          </a:p>
          <a:p>
            <a:pPr marL="0" lvl="0" indent="-76200" algn="l" rtl="0">
              <a:spcBef>
                <a:spcPts val="0"/>
              </a:spcBef>
              <a:spcAft>
                <a:spcPts val="0"/>
              </a:spcAft>
              <a:buClr>
                <a:schemeClr val="dk1"/>
              </a:buClr>
              <a:buSzPts val="1200"/>
              <a:buFont typeface="Arial"/>
              <a:buChar char="•"/>
            </a:pPr>
            <a:r>
              <a:rPr lang="en-US" dirty="0"/>
              <a:t>Matched music titles across platforms using </a:t>
            </a:r>
            <a:r>
              <a:rPr lang="en-US" dirty="0" err="1"/>
              <a:t>RapidFuzz</a:t>
            </a:r>
            <a:endParaRPr dirty="0"/>
          </a:p>
          <a:p>
            <a:pPr marL="0" lvl="0" indent="-76200" algn="l" rtl="0">
              <a:spcBef>
                <a:spcPts val="0"/>
              </a:spcBef>
              <a:spcAft>
                <a:spcPts val="0"/>
              </a:spcAft>
              <a:buClr>
                <a:schemeClr val="dk1"/>
              </a:buClr>
              <a:buSzPts val="1200"/>
              <a:buFont typeface="Arial"/>
              <a:buChar char="•"/>
            </a:pPr>
            <a:r>
              <a:rPr lang="en-US" dirty="0"/>
              <a:t>Extracted metadata and removed noise from unstructured text</a:t>
            </a:r>
            <a:endParaRPr dirty="0"/>
          </a:p>
          <a:p>
            <a:pPr marL="0" lvl="0" indent="0" algn="l" rtl="0">
              <a:spcBef>
                <a:spcPts val="0"/>
              </a:spcBef>
              <a:spcAft>
                <a:spcPts val="0"/>
              </a:spcAft>
              <a:buClr>
                <a:schemeClr val="dk1"/>
              </a:buClr>
              <a:buSzPts val="1200"/>
              <a:buFont typeface="Arial"/>
              <a:buNone/>
            </a:pPr>
            <a:endParaRPr b="1" dirty="0"/>
          </a:p>
          <a:p>
            <a:pPr marL="0" lvl="0" indent="0" algn="l" rtl="0">
              <a:spcBef>
                <a:spcPts val="0"/>
              </a:spcBef>
              <a:spcAft>
                <a:spcPts val="0"/>
              </a:spcAft>
              <a:buClr>
                <a:schemeClr val="dk1"/>
              </a:buClr>
              <a:buSzPts val="1200"/>
              <a:buFont typeface="Arial"/>
              <a:buNone/>
            </a:pPr>
            <a:r>
              <a:rPr lang="en-US" b="1" dirty="0"/>
              <a:t>4. Data Analysis</a:t>
            </a:r>
            <a:endParaRPr dirty="0"/>
          </a:p>
          <a:p>
            <a:pPr marL="0" lvl="0" indent="0" algn="l" rtl="0">
              <a:spcBef>
                <a:spcPts val="0"/>
              </a:spcBef>
              <a:spcAft>
                <a:spcPts val="0"/>
              </a:spcAft>
              <a:buClr>
                <a:schemeClr val="dk1"/>
              </a:buClr>
              <a:buSzPts val="1200"/>
              <a:buFont typeface="Arial"/>
              <a:buNone/>
            </a:pPr>
            <a:r>
              <a:rPr lang="en-US" dirty="0"/>
              <a:t>We used advanced NLP and clustering tools to extract meaningful insights:</a:t>
            </a:r>
            <a:endParaRPr dirty="0"/>
          </a:p>
          <a:p>
            <a:pPr marL="0" lvl="0" indent="-76200" algn="l" rtl="0">
              <a:spcBef>
                <a:spcPts val="0"/>
              </a:spcBef>
              <a:spcAft>
                <a:spcPts val="0"/>
              </a:spcAft>
              <a:buClr>
                <a:schemeClr val="dk1"/>
              </a:buClr>
              <a:buSzPts val="1200"/>
              <a:buFont typeface="Arial"/>
              <a:buChar char="•"/>
            </a:pPr>
            <a:r>
              <a:rPr lang="en-US" b="1" dirty="0" err="1"/>
              <a:t>BERTopic</a:t>
            </a:r>
            <a:r>
              <a:rPr lang="en-US" b="1" dirty="0"/>
              <a:t> &amp; LDA</a:t>
            </a:r>
            <a:r>
              <a:rPr lang="en-US" dirty="0"/>
              <a:t> for storyline and genre modeling</a:t>
            </a:r>
            <a:endParaRPr dirty="0"/>
          </a:p>
          <a:p>
            <a:pPr marL="0" lvl="0" indent="-76200" algn="l" rtl="0">
              <a:spcBef>
                <a:spcPts val="0"/>
              </a:spcBef>
              <a:spcAft>
                <a:spcPts val="0"/>
              </a:spcAft>
              <a:buClr>
                <a:schemeClr val="dk1"/>
              </a:buClr>
              <a:buSzPts val="1200"/>
              <a:buFont typeface="Arial"/>
              <a:buChar char="•"/>
            </a:pPr>
            <a:r>
              <a:rPr lang="en-US" b="1" dirty="0"/>
              <a:t>Sentiment analysis</a:t>
            </a:r>
            <a:r>
              <a:rPr lang="en-US" dirty="0"/>
              <a:t> to understand emotional tone (</a:t>
            </a:r>
            <a:r>
              <a:rPr lang="en-US" dirty="0" err="1"/>
              <a:t>RoBERTa</a:t>
            </a:r>
            <a:r>
              <a:rPr lang="en-US" dirty="0"/>
              <a:t> model)</a:t>
            </a:r>
            <a:endParaRPr dirty="0"/>
          </a:p>
          <a:p>
            <a:pPr marL="0" lvl="0" indent="-76200" algn="l" rtl="0">
              <a:spcBef>
                <a:spcPts val="0"/>
              </a:spcBef>
              <a:spcAft>
                <a:spcPts val="0"/>
              </a:spcAft>
              <a:buClr>
                <a:schemeClr val="dk1"/>
              </a:buClr>
              <a:buSzPts val="1200"/>
              <a:buFont typeface="Arial"/>
              <a:buChar char="•"/>
            </a:pPr>
            <a:r>
              <a:rPr lang="en-US" b="1" dirty="0"/>
              <a:t>Clustering (UMAP, </a:t>
            </a:r>
            <a:r>
              <a:rPr lang="en-US" b="1" dirty="0" err="1"/>
              <a:t>KMeans</a:t>
            </a:r>
            <a:r>
              <a:rPr lang="en-US" b="1" dirty="0"/>
              <a:t>)</a:t>
            </a:r>
            <a:r>
              <a:rPr lang="en-US" dirty="0"/>
              <a:t> to find actor and story trends</a:t>
            </a:r>
            <a:endParaRPr dirty="0"/>
          </a:p>
          <a:p>
            <a:pPr marL="0" lvl="0" indent="-76200" algn="l" rtl="0">
              <a:spcBef>
                <a:spcPts val="0"/>
              </a:spcBef>
              <a:spcAft>
                <a:spcPts val="0"/>
              </a:spcAft>
              <a:buClr>
                <a:schemeClr val="dk1"/>
              </a:buClr>
              <a:buSzPts val="1200"/>
              <a:buFont typeface="Arial"/>
              <a:buChar char="•"/>
            </a:pPr>
            <a:r>
              <a:rPr lang="en-US" b="1" dirty="0"/>
              <a:t>Music relevance scoring</a:t>
            </a:r>
            <a:r>
              <a:rPr lang="en-US" dirty="0"/>
              <a:t> and alignment with emotional themes</a:t>
            </a:r>
            <a:endParaRPr dirty="0"/>
          </a:p>
          <a:p>
            <a:pPr marL="0" lvl="0" indent="-76200" algn="l" rtl="0">
              <a:spcBef>
                <a:spcPts val="0"/>
              </a:spcBef>
              <a:spcAft>
                <a:spcPts val="0"/>
              </a:spcAft>
              <a:buClr>
                <a:schemeClr val="dk1"/>
              </a:buClr>
              <a:buSzPts val="1200"/>
              <a:buFont typeface="Arial"/>
              <a:buChar char="•"/>
            </a:pPr>
            <a:r>
              <a:rPr lang="en-US" b="1" dirty="0"/>
              <a:t>Budget mapping</a:t>
            </a:r>
            <a:r>
              <a:rPr lang="en-US" dirty="0"/>
              <a:t> based on similar historical movie profiles</a:t>
            </a:r>
            <a:endParaRPr dirty="0"/>
          </a:p>
          <a:p>
            <a:pPr marL="0" lvl="0" indent="0" algn="l" rtl="0">
              <a:spcBef>
                <a:spcPts val="0"/>
              </a:spcBef>
              <a:spcAft>
                <a:spcPts val="0"/>
              </a:spcAft>
              <a:buNone/>
            </a:pPr>
            <a:r>
              <a:rPr lang="en-US" dirty="0"/>
              <a:t>The result: </a:t>
            </a:r>
            <a:r>
              <a:rPr lang="en-US" b="1" dirty="0"/>
              <a:t>five well-reasoned, original movie pitches</a:t>
            </a:r>
            <a:r>
              <a:rPr lang="en-US" dirty="0"/>
              <a:t> rooted in actual data trends, with realistic budgets, emotionally aligned soundtracks, and fan-approved casting. Each pitch was supported by visual mockups and detailed metadata, helping us bridge creative storytelling with data science rigor.</a:t>
            </a:r>
            <a:endParaRPr dirty="0"/>
          </a:p>
          <a:p>
            <a:pPr marL="0" lvl="0" indent="0" algn="l" rtl="0">
              <a:spcBef>
                <a:spcPts val="0"/>
              </a:spcBef>
              <a:spcAft>
                <a:spcPts val="0"/>
              </a:spcAft>
              <a:buNone/>
            </a:pPr>
            <a:endParaRPr dirty="0"/>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03200" algn="l" rtl="0">
              <a:spcBef>
                <a:spcPts val="0"/>
              </a:spcBef>
              <a:spcAft>
                <a:spcPts val="0"/>
              </a:spcAft>
              <a:buClr>
                <a:schemeClr val="dk1"/>
              </a:buClr>
              <a:buSzPts val="1200"/>
              <a:buAutoNum type="arabicPeriod"/>
            </a:pPr>
            <a:r>
              <a:rPr lang="en-US" b="1"/>
              <a:t>Genres:</a:t>
            </a:r>
            <a:r>
              <a:rPr lang="en-US"/>
              <a:t> Targeted </a:t>
            </a:r>
            <a:r>
              <a:rPr lang="en-US" b="1" i="1"/>
              <a:t>Reddit discussions</a:t>
            </a:r>
            <a:r>
              <a:rPr lang="en-US" b="1"/>
              <a:t> and </a:t>
            </a:r>
            <a:r>
              <a:rPr lang="en-US" b="1" i="1"/>
              <a:t>movie posters</a:t>
            </a:r>
            <a:r>
              <a:rPr lang="en-US"/>
              <a:t> to understand </a:t>
            </a:r>
            <a:r>
              <a:rPr lang="en-US" b="1"/>
              <a:t>audience perception and visual appeal</a:t>
            </a:r>
            <a:r>
              <a:rPr lang="en-US"/>
              <a:t>.</a:t>
            </a:r>
            <a:endParaRPr/>
          </a:p>
          <a:p>
            <a:pPr marL="228600" lvl="0" indent="-203200" algn="l" rtl="0">
              <a:spcBef>
                <a:spcPts val="0"/>
              </a:spcBef>
              <a:spcAft>
                <a:spcPts val="0"/>
              </a:spcAft>
              <a:buClr>
                <a:schemeClr val="dk1"/>
              </a:buClr>
              <a:buSzPts val="1200"/>
              <a:buAutoNum type="arabicPeriod"/>
            </a:pPr>
            <a:r>
              <a:rPr lang="en-US" b="1"/>
              <a:t>Storyline:</a:t>
            </a:r>
            <a:r>
              <a:rPr lang="en-US"/>
              <a:t> Focused on </a:t>
            </a:r>
            <a:r>
              <a:rPr lang="en-US" b="1" i="1"/>
              <a:t>fanfiction storylines</a:t>
            </a:r>
            <a:r>
              <a:rPr lang="en-US"/>
              <a:t> as a proxy for</a:t>
            </a:r>
            <a:r>
              <a:rPr lang="en-US" b="1"/>
              <a:t> public imagination and emotional themes</a:t>
            </a:r>
            <a:r>
              <a:rPr lang="en-US"/>
              <a:t>.</a:t>
            </a:r>
            <a:endParaRPr/>
          </a:p>
          <a:p>
            <a:pPr marL="228600" lvl="0" indent="-203200" algn="l" rtl="0">
              <a:spcBef>
                <a:spcPts val="0"/>
              </a:spcBef>
              <a:spcAft>
                <a:spcPts val="0"/>
              </a:spcAft>
              <a:buClr>
                <a:schemeClr val="dk1"/>
              </a:buClr>
              <a:buSzPts val="1200"/>
              <a:buAutoNum type="arabicPeriod"/>
            </a:pPr>
            <a:r>
              <a:rPr lang="en-US" b="1"/>
              <a:t>Music:</a:t>
            </a:r>
            <a:r>
              <a:rPr lang="en-US"/>
              <a:t> Identified </a:t>
            </a:r>
            <a:r>
              <a:rPr lang="en-US" b="1" i="1"/>
              <a:t>music trends</a:t>
            </a:r>
            <a:r>
              <a:rPr lang="en-US"/>
              <a:t> as a key influence on </a:t>
            </a:r>
            <a:r>
              <a:rPr lang="en-US" b="1"/>
              <a:t>audience sentiment and mood-setting</a:t>
            </a:r>
            <a:r>
              <a:rPr lang="en-US"/>
              <a:t> for films.</a:t>
            </a:r>
            <a:endParaRPr/>
          </a:p>
          <a:p>
            <a:pPr marL="228600" lvl="0" indent="-203200" algn="l" rtl="0">
              <a:spcBef>
                <a:spcPts val="0"/>
              </a:spcBef>
              <a:spcAft>
                <a:spcPts val="0"/>
              </a:spcAft>
              <a:buClr>
                <a:schemeClr val="dk1"/>
              </a:buClr>
              <a:buSzPts val="1200"/>
              <a:buAutoNum type="arabicPeriod"/>
            </a:pPr>
            <a:r>
              <a:rPr lang="en-US" b="1"/>
              <a:t>Actors:</a:t>
            </a:r>
            <a:r>
              <a:rPr lang="en-US"/>
              <a:t> Focused on </a:t>
            </a:r>
            <a:r>
              <a:rPr lang="en-US" b="1" i="1"/>
              <a:t>fan-casting comments</a:t>
            </a:r>
            <a:r>
              <a:rPr lang="en-US"/>
              <a:t> to explore </a:t>
            </a:r>
            <a:r>
              <a:rPr lang="en-US" b="1"/>
              <a:t>actor popularity and genre fit</a:t>
            </a:r>
            <a:r>
              <a:rPr lang="en-US"/>
              <a:t>.</a:t>
            </a:r>
            <a:endParaRPr/>
          </a:p>
          <a:p>
            <a:pPr marL="228600" lvl="0" indent="-203200" algn="l" rtl="0">
              <a:spcBef>
                <a:spcPts val="0"/>
              </a:spcBef>
              <a:spcAft>
                <a:spcPts val="0"/>
              </a:spcAft>
              <a:buClr>
                <a:schemeClr val="dk1"/>
              </a:buClr>
              <a:buSzPts val="1200"/>
              <a:buAutoNum type="arabicPeriod"/>
            </a:pPr>
            <a:r>
              <a:rPr lang="en-US" b="1"/>
              <a:t>Budgets &amp; Historical Movie Data:</a:t>
            </a:r>
            <a:r>
              <a:rPr lang="en-US"/>
              <a:t> Targeted </a:t>
            </a:r>
            <a:r>
              <a:rPr lang="en-US" b="1" i="1"/>
              <a:t>historical movie budget and cast data</a:t>
            </a:r>
            <a:r>
              <a:rPr lang="en-US"/>
              <a:t> to </a:t>
            </a:r>
            <a:r>
              <a:rPr lang="en-US" b="1"/>
              <a:t>anchor the project in real-world feasibility</a:t>
            </a:r>
            <a:r>
              <a:rPr lang="en-US"/>
              <a:t>.</a:t>
            </a:r>
            <a:endParaRPr/>
          </a:p>
          <a:p>
            <a:pPr marL="0" lvl="0" indent="0" algn="l" rtl="0">
              <a:spcBef>
                <a:spcPts val="0"/>
              </a:spcBef>
              <a:spcAft>
                <a:spcPts val="0"/>
              </a:spcAft>
              <a:buNone/>
            </a:pPr>
            <a:endParaRPr/>
          </a:p>
        </p:txBody>
      </p:sp>
      <p:sp>
        <p:nvSpPr>
          <p:cNvPr id="126" name="Google Shape;1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03200" algn="l" rtl="0">
              <a:spcBef>
                <a:spcPts val="0"/>
              </a:spcBef>
              <a:spcAft>
                <a:spcPts val="0"/>
              </a:spcAft>
              <a:buClr>
                <a:schemeClr val="dk1"/>
              </a:buClr>
              <a:buSzPts val="1200"/>
              <a:buChar char="•"/>
            </a:pPr>
            <a:r>
              <a:rPr lang="en-US" b="1"/>
              <a:t>Music:</a:t>
            </a:r>
            <a:r>
              <a:rPr lang="en-US"/>
              <a:t> Collected top YouTube </a:t>
            </a:r>
            <a:r>
              <a:rPr lang="en-US" b="1"/>
              <a:t>music videos + comments</a:t>
            </a:r>
            <a:r>
              <a:rPr lang="en-US"/>
              <a:t>, matched them with Spotify metadata via </a:t>
            </a:r>
            <a:r>
              <a:rPr lang="en-US" b="1"/>
              <a:t>API and fuzzy matching</a:t>
            </a:r>
            <a:r>
              <a:rPr lang="en-US"/>
              <a:t>.</a:t>
            </a:r>
            <a:endParaRPr/>
          </a:p>
          <a:p>
            <a:pPr marL="228600" lvl="0" indent="-203200" algn="l" rtl="0">
              <a:spcBef>
                <a:spcPts val="0"/>
              </a:spcBef>
              <a:spcAft>
                <a:spcPts val="0"/>
              </a:spcAft>
              <a:buClr>
                <a:schemeClr val="dk1"/>
              </a:buClr>
              <a:buSzPts val="1200"/>
              <a:buChar char="•"/>
            </a:pPr>
            <a:r>
              <a:rPr lang="en-US" b="1"/>
              <a:t>Storyline: </a:t>
            </a:r>
            <a:r>
              <a:rPr lang="en-US"/>
              <a:t>Scraped AO3 (Archive of Our Own) and Reddit for</a:t>
            </a:r>
            <a:r>
              <a:rPr lang="en-US" b="1"/>
              <a:t> story summaries, titles, and user sentiment</a:t>
            </a:r>
            <a:r>
              <a:rPr lang="en-US"/>
              <a:t>.</a:t>
            </a:r>
            <a:endParaRPr/>
          </a:p>
          <a:p>
            <a:pPr marL="228600" lvl="0" indent="-203200" algn="l" rtl="0">
              <a:spcBef>
                <a:spcPts val="0"/>
              </a:spcBef>
              <a:spcAft>
                <a:spcPts val="0"/>
              </a:spcAft>
              <a:buClr>
                <a:schemeClr val="dk1"/>
              </a:buClr>
              <a:buSzPts val="1200"/>
              <a:buChar char="•"/>
            </a:pPr>
            <a:r>
              <a:rPr lang="en-US" b="1"/>
              <a:t>Genres: </a:t>
            </a:r>
            <a:r>
              <a:rPr lang="en-US"/>
              <a:t>Scraped Reddit posts/comments from multiple subreddits and downloaded </a:t>
            </a:r>
            <a:r>
              <a:rPr lang="en-US" b="1"/>
              <a:t>movie posters</a:t>
            </a:r>
            <a:r>
              <a:rPr lang="en-US"/>
              <a:t> from Google Images.</a:t>
            </a:r>
            <a:endParaRPr/>
          </a:p>
          <a:p>
            <a:pPr marL="228600" lvl="0" indent="-203200" algn="l" rtl="0">
              <a:spcBef>
                <a:spcPts val="0"/>
              </a:spcBef>
              <a:spcAft>
                <a:spcPts val="0"/>
              </a:spcAft>
              <a:buClr>
                <a:schemeClr val="dk1"/>
              </a:buClr>
              <a:buSzPts val="1200"/>
              <a:buChar char="•"/>
            </a:pPr>
            <a:r>
              <a:rPr lang="en-US" b="1"/>
              <a:t>Actors: </a:t>
            </a:r>
            <a:r>
              <a:rPr lang="en-US"/>
              <a:t>Extracted Reddit fancast posts and </a:t>
            </a:r>
            <a:r>
              <a:rPr lang="en-US" b="1"/>
              <a:t>filtered actor-specific discussions across genres</a:t>
            </a:r>
            <a:r>
              <a:rPr lang="en-US"/>
              <a:t>.</a:t>
            </a:r>
            <a:endParaRPr/>
          </a:p>
          <a:p>
            <a:pPr marL="228600" lvl="0" indent="-203200" algn="l" rtl="0">
              <a:spcBef>
                <a:spcPts val="0"/>
              </a:spcBef>
              <a:spcAft>
                <a:spcPts val="0"/>
              </a:spcAft>
              <a:buClr>
                <a:schemeClr val="dk1"/>
              </a:buClr>
              <a:buSzPts val="1200"/>
              <a:buChar char="•"/>
            </a:pPr>
            <a:r>
              <a:rPr lang="en-US" b="1"/>
              <a:t>Budgets &amp; Historical Movie Data: </a:t>
            </a:r>
            <a:r>
              <a:rPr lang="en-US"/>
              <a:t>Scraped The-Numbers.com for </a:t>
            </a:r>
            <a:r>
              <a:rPr lang="en-US" b="1"/>
              <a:t>budgets, box office data, and cast images from thousands of films</a:t>
            </a:r>
            <a:r>
              <a:rPr lang="en-US"/>
              <a:t>.</a:t>
            </a:r>
            <a:endParaRPr/>
          </a:p>
        </p:txBody>
      </p:sp>
      <p:sp>
        <p:nvSpPr>
          <p:cNvPr id="143" name="Google Shape;14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latin typeface="Calibri"/>
                <a:ea typeface="Calibri"/>
                <a:cs typeface="Calibri"/>
                <a:sym typeface="Calibri"/>
              </a:rPr>
              <a:t>To guide data-driven film pitches, we focused on five core creative dimensions: genre, storyline, actors, budget, and music.</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Music</a:t>
            </a:r>
            <a:r>
              <a:rPr lang="en-US" sz="1400">
                <a:latin typeface="Calibri"/>
                <a:ea typeface="Calibri"/>
                <a:cs typeface="Calibri"/>
                <a:sym typeface="Calibri"/>
              </a:rPr>
              <a:t>: Mined YouTube comments and matched sentiment with Spotify metadata to suggest fitting soundtracks.This gave us emotionally aligned and audience-relevant track suggestions.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Storyline</a:t>
            </a:r>
            <a:r>
              <a:rPr lang="en-US" sz="1400">
                <a:latin typeface="Calibri"/>
                <a:ea typeface="Calibri"/>
                <a:cs typeface="Calibri"/>
                <a:sym typeface="Calibri"/>
              </a:rPr>
              <a:t>: We mined fanfiction platforms and subreddit summaries using NLP techniques like BERT embeddings and LDA topic modeling to surface recurring high-interest themes and emotional arcs.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Genre</a:t>
            </a:r>
            <a:r>
              <a:rPr lang="en-US" sz="1400">
                <a:latin typeface="Calibri"/>
                <a:ea typeface="Calibri"/>
                <a:cs typeface="Calibri"/>
                <a:sym typeface="Calibri"/>
              </a:rPr>
              <a:t>: We tracked trending and emerging genres across Reddit and Archive of Our Own (AO3), identifying patterns like AI dystopias, Atlantis-themed adventures, and nostalgic coming-of-age romances.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Actors</a:t>
            </a:r>
            <a:r>
              <a:rPr lang="en-US" sz="1400">
                <a:latin typeface="Calibri"/>
                <a:ea typeface="Calibri"/>
                <a:cs typeface="Calibri"/>
                <a:sym typeface="Calibri"/>
              </a:rPr>
              <a:t>: We scraped and clustered Reddit fan-casting comments, sorting by genre and character archetypes. This helped surface actors that resonated both emotionally and narratively with target audiences.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Budget</a:t>
            </a:r>
            <a:r>
              <a:rPr lang="en-US" sz="1400">
                <a:latin typeface="Calibri"/>
                <a:ea typeface="Calibri"/>
                <a:cs typeface="Calibri"/>
                <a:sym typeface="Calibri"/>
              </a:rPr>
              <a:t>: We took proposed storylines and compared them to similar films in The_Numbers.com database. This helped us ground pitches with realistic budget expectations based on historical precedent.</a:t>
            </a:r>
            <a:endParaRPr sz="1400">
              <a:latin typeface="Calibri"/>
              <a:ea typeface="Calibri"/>
              <a:cs typeface="Calibri"/>
              <a:sym typeface="Calibri"/>
            </a:endParaRPr>
          </a:p>
          <a:p>
            <a:pPr marL="45720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sp>
        <p:nvSpPr>
          <p:cNvPr id="160" name="Google Shape;16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522cfd7a4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35522cfd7a4_2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latin typeface="Calibri"/>
                <a:ea typeface="Calibri"/>
                <a:cs typeface="Calibri"/>
                <a:sym typeface="Calibri"/>
              </a:rPr>
              <a:t>Before analysis, we performed standard text cleaning across all datasets: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US" sz="1400">
                <a:latin typeface="Calibri"/>
                <a:ea typeface="Calibri"/>
                <a:cs typeface="Calibri"/>
                <a:sym typeface="Calibri"/>
              </a:rPr>
              <a:t>This included removing duplicates, emojis, accents, and non-ASCII characters.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US" sz="1400">
                <a:latin typeface="Calibri"/>
                <a:ea typeface="Calibri"/>
                <a:cs typeface="Calibri"/>
                <a:sym typeface="Calibri"/>
              </a:rPr>
              <a:t>We translated non-English content using tools like deep_translator and Facebook’s m2m100 multilingual model.</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US" sz="1400">
                <a:latin typeface="Calibri"/>
                <a:ea typeface="Calibri"/>
                <a:cs typeface="Calibri"/>
                <a:sym typeface="Calibri"/>
              </a:rPr>
              <a:t>Text was normalized for NLP through lemmatization and stopword removal to improve model performance. </a:t>
            </a:r>
            <a:endParaRPr sz="1400">
              <a:latin typeface="Calibri"/>
              <a:ea typeface="Calibri"/>
              <a:cs typeface="Calibri"/>
              <a:sym typeface="Calibri"/>
            </a:endParaRPr>
          </a:p>
          <a:p>
            <a:pPr marL="0" lvl="0" indent="0" algn="l" rtl="0">
              <a:lnSpc>
                <a:spcPct val="115000"/>
              </a:lnSpc>
              <a:spcBef>
                <a:spcPts val="0"/>
              </a:spcBef>
              <a:spcAft>
                <a:spcPts val="0"/>
              </a:spcAft>
              <a:buNone/>
            </a:pP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Music</a:t>
            </a:r>
            <a:r>
              <a:rPr lang="en-US" sz="1400">
                <a:latin typeface="Calibri"/>
                <a:ea typeface="Calibri"/>
                <a:cs typeface="Calibri"/>
                <a:sym typeface="Calibri"/>
              </a:rPr>
              <a:t>: Synced YouTube titles with Spotify tracks using fuzzy matching; analyzed comments for sentiment.</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Storyline &amp; Genre</a:t>
            </a:r>
            <a:r>
              <a:rPr lang="en-US" sz="1400">
                <a:latin typeface="Calibri"/>
                <a:ea typeface="Calibri"/>
                <a:cs typeface="Calibri"/>
                <a:sym typeface="Calibri"/>
              </a:rPr>
              <a:t>: Cleaned and clustered text using BERT and LDA to extract major story themes.</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Actors</a:t>
            </a:r>
            <a:r>
              <a:rPr lang="en-US" sz="1400">
                <a:latin typeface="Calibri"/>
                <a:ea typeface="Calibri"/>
                <a:cs typeface="Calibri"/>
                <a:sym typeface="Calibri"/>
              </a:rPr>
              <a:t>: Applied topic modeling to Reddit fan-casts and visualized with UMAP.</a:t>
            </a:r>
            <a:endParaRPr sz="140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US" sz="1400" b="1">
                <a:latin typeface="Calibri"/>
                <a:ea typeface="Calibri"/>
                <a:cs typeface="Calibri"/>
                <a:sym typeface="Calibri"/>
              </a:rPr>
              <a:t>Budget</a:t>
            </a:r>
            <a:r>
              <a:rPr lang="en-US" sz="1400">
                <a:latin typeface="Calibri"/>
                <a:ea typeface="Calibri"/>
                <a:cs typeface="Calibri"/>
                <a:sym typeface="Calibri"/>
              </a:rPr>
              <a:t>: Scraped cast and earnings data; pulled images for use in pitch visuals.</a:t>
            </a:r>
            <a:endParaRPr sz="1400">
              <a:latin typeface="Calibri"/>
              <a:ea typeface="Calibri"/>
              <a:cs typeface="Calibri"/>
              <a:sym typeface="Calibri"/>
            </a:endParaRPr>
          </a:p>
          <a:p>
            <a:pPr marL="457200" lvl="0" indent="0" algn="l" rtl="0">
              <a:lnSpc>
                <a:spcPct val="115000"/>
              </a:lnSpc>
              <a:spcBef>
                <a:spcPts val="0"/>
              </a:spcBef>
              <a:spcAft>
                <a:spcPts val="0"/>
              </a:spcAft>
              <a:buNone/>
            </a:pPr>
            <a:endParaRPr sz="1300" b="1">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endParaRPr/>
          </a:p>
        </p:txBody>
      </p:sp>
      <p:sp>
        <p:nvSpPr>
          <p:cNvPr id="178" name="Google Shape;178;g35522cfd7a4_2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b="1"/>
              <a:t>Content:</a:t>
            </a:r>
            <a:endParaRPr/>
          </a:p>
          <a:p>
            <a:pPr marL="0" lvl="0" indent="-76200" algn="l" rtl="0">
              <a:spcBef>
                <a:spcPts val="0"/>
              </a:spcBef>
              <a:spcAft>
                <a:spcPts val="0"/>
              </a:spcAft>
              <a:buClr>
                <a:schemeClr val="dk1"/>
              </a:buClr>
              <a:buSzPts val="1200"/>
              <a:buFont typeface="Arial"/>
              <a:buChar char="•"/>
            </a:pPr>
            <a:r>
              <a:rPr lang="en-US" b="1"/>
              <a:t>Outcomes:</a:t>
            </a:r>
            <a:endParaRPr/>
          </a:p>
          <a:p>
            <a:pPr marL="0" lvl="0" indent="-76200" algn="l" rtl="0">
              <a:spcBef>
                <a:spcPts val="0"/>
              </a:spcBef>
              <a:spcAft>
                <a:spcPts val="0"/>
              </a:spcAft>
              <a:buClr>
                <a:schemeClr val="dk1"/>
              </a:buClr>
              <a:buSzPts val="1200"/>
              <a:buFont typeface="Arial"/>
              <a:buChar char="•"/>
            </a:pPr>
            <a:r>
              <a:rPr lang="en-US"/>
              <a:t>Merged datasets of songs, actors, and genres</a:t>
            </a:r>
            <a:endParaRPr/>
          </a:p>
          <a:p>
            <a:pPr marL="0" lvl="0" indent="-76200" algn="l" rtl="0">
              <a:spcBef>
                <a:spcPts val="0"/>
              </a:spcBef>
              <a:spcAft>
                <a:spcPts val="0"/>
              </a:spcAft>
              <a:buClr>
                <a:schemeClr val="dk1"/>
              </a:buClr>
              <a:buSzPts val="1200"/>
              <a:buFont typeface="Arial"/>
              <a:buChar char="•"/>
            </a:pPr>
            <a:r>
              <a:rPr lang="en-US"/>
              <a:t>Extracted themes and character tropes from fanfiction</a:t>
            </a:r>
            <a:endParaRPr/>
          </a:p>
          <a:p>
            <a:pPr marL="0" lvl="0" indent="-76200" algn="l" rtl="0">
              <a:spcBef>
                <a:spcPts val="0"/>
              </a:spcBef>
              <a:spcAft>
                <a:spcPts val="0"/>
              </a:spcAft>
              <a:buClr>
                <a:schemeClr val="dk1"/>
              </a:buClr>
              <a:buSzPts val="1200"/>
              <a:buFont typeface="Arial"/>
              <a:buChar char="•"/>
            </a:pPr>
            <a:r>
              <a:rPr lang="en-US"/>
              <a:t>Identified genre trends and mapped them to budget constraints</a:t>
            </a:r>
            <a:endParaRPr/>
          </a:p>
          <a:p>
            <a:pPr marL="0" lvl="0" indent="-76200" algn="l" rtl="0">
              <a:spcBef>
                <a:spcPts val="0"/>
              </a:spcBef>
              <a:spcAft>
                <a:spcPts val="0"/>
              </a:spcAft>
              <a:buClr>
                <a:schemeClr val="dk1"/>
              </a:buClr>
              <a:buSzPts val="1200"/>
              <a:buFont typeface="Arial"/>
              <a:buChar char="•"/>
            </a:pPr>
            <a:r>
              <a:rPr lang="en-US"/>
              <a:t>Generated three finalized, trend-backed movie pitch ideas</a:t>
            </a:r>
            <a:br>
              <a:rPr lang="en-US"/>
            </a:br>
            <a:r>
              <a:rPr lang="en-US"/>
              <a:t>We integrated sentiment, topics, trends, and casting insights across platforms to create a compelling and emotionally resonant film idea grounded in what people </a:t>
            </a:r>
            <a:r>
              <a:rPr lang="en-US" i="1"/>
              <a:t>already</a:t>
            </a:r>
            <a:r>
              <a:rPr lang="en-US"/>
              <a:t> love.</a:t>
            </a:r>
            <a:endParaRPr/>
          </a:p>
          <a:p>
            <a:pPr marL="0" lvl="0" indent="0" algn="l" rtl="0">
              <a:spcBef>
                <a:spcPts val="0"/>
              </a:spcBef>
              <a:spcAft>
                <a:spcPts val="0"/>
              </a:spcAft>
              <a:buNone/>
            </a:pPr>
            <a:endParaRPr/>
          </a:p>
          <a:p>
            <a:pPr marL="0" lvl="0" indent="0" algn="l" rtl="0">
              <a:spcBef>
                <a:spcPts val="0"/>
              </a:spcBef>
              <a:spcAft>
                <a:spcPts val="0"/>
              </a:spcAft>
              <a:buNone/>
            </a:pPr>
            <a:r>
              <a:rPr lang="en-US"/>
              <a:t>Now Let’s look at the key outcomes and exactly how we used this information to create movies that audiences will love</a:t>
            </a:r>
            <a:endParaRPr/>
          </a:p>
          <a:p>
            <a:pPr marL="0" marR="381000" lvl="0" indent="0" algn="l" rtl="0">
              <a:spcBef>
                <a:spcPts val="1200"/>
              </a:spcBef>
              <a:spcAft>
                <a:spcPts val="0"/>
              </a:spcAft>
              <a:buSzPts val="1100"/>
              <a:buNone/>
            </a:pPr>
            <a:r>
              <a:rPr lang="en-US" sz="1100"/>
              <a:t>we merged multiple datasets—songs, actors, and genres—to clearly see what's popular now. Extracted strong story themes and character tropes directly from fanfiction and Clearly identified genre popularity and matched these with realistic budget constraints. We carefully matched these Fan-casting insights helped us select popular actors like Florence Pugh and Timothée Chalamet trends to realistic movie budgets."</a:t>
            </a:r>
            <a:br>
              <a:rPr lang="en-US" sz="1100"/>
            </a:br>
            <a:r>
              <a:rPr lang="en-US" sz="1100" b="1"/>
              <a:t>Connect to your Movie Pitch</a:t>
            </a:r>
            <a:r>
              <a:rPr lang="en-US" sz="1100"/>
              <a:t>:</a:t>
            </a:r>
            <a:br>
              <a:rPr lang="en-US" sz="1100"/>
            </a:br>
            <a:r>
              <a:rPr lang="en-US" sz="1100"/>
              <a:t> "Using this data, we created our first pitch, </a:t>
            </a:r>
            <a:r>
              <a:rPr lang="en-US" sz="1100" b="1"/>
              <a:t>'Midnight Echoes,'</a:t>
            </a:r>
            <a:r>
              <a:rPr lang="en-US" sz="1100"/>
              <a:t> a sci-fi thriller. We chose music based on emotional reactions from Spotify,Reddit and YouTube comments. Fanfiction analysis (using NLP) informed our gripping storyline involving AI and human survival. Fan-casting insights helped us select popular actors like Florence Pugh and Timothée Chalamet.</a:t>
            </a:r>
            <a:endParaRPr sz="1100"/>
          </a:p>
          <a:p>
            <a:pPr marL="0" marR="381000" lvl="0" indent="0" algn="l" rtl="0">
              <a:spcBef>
                <a:spcPts val="1200"/>
              </a:spcBef>
              <a:spcAft>
                <a:spcPts val="0"/>
              </a:spcAft>
              <a:buSzPts val="1100"/>
              <a:buNone/>
            </a:pPr>
            <a:r>
              <a:rPr lang="en-US" sz="1100" b="1"/>
              <a:t>Quickly Summarize</a:t>
            </a:r>
            <a:r>
              <a:rPr lang="en-US" sz="1100"/>
              <a:t>:</a:t>
            </a:r>
            <a:br>
              <a:rPr lang="en-US" sz="1100"/>
            </a:br>
            <a:r>
              <a:rPr lang="en-US" sz="1100"/>
              <a:t> "Overall, this pitch reflects exactly what fans already love—futuristic, emotional stories with relatable actors and engaging music."</a:t>
            </a:r>
            <a:endParaRPr sz="1100"/>
          </a:p>
          <a:p>
            <a:pPr marL="0" marR="381000" lvl="0" indent="0" algn="l" rtl="0">
              <a:lnSpc>
                <a:spcPct val="100000"/>
              </a:lnSpc>
              <a:spcBef>
                <a:spcPts val="1200"/>
              </a:spcBef>
              <a:spcAft>
                <a:spcPts val="0"/>
              </a:spcAft>
              <a:buSzPts val="1100"/>
              <a:buNone/>
            </a:pPr>
            <a:endParaRPr sz="1100"/>
          </a:p>
          <a:p>
            <a:pPr marL="0" lvl="0" indent="0" algn="l" rtl="0">
              <a:spcBef>
                <a:spcPts val="1200"/>
              </a:spcBef>
              <a:spcAft>
                <a:spcPts val="0"/>
              </a:spcAft>
              <a:buNone/>
            </a:pPr>
            <a:endParaRPr/>
          </a:p>
          <a:p>
            <a:pPr marL="0" lvl="0" indent="0" algn="l" rtl="0">
              <a:spcBef>
                <a:spcPts val="0"/>
              </a:spcBef>
              <a:spcAft>
                <a:spcPts val="0"/>
              </a:spcAft>
              <a:buNone/>
            </a:pPr>
            <a:endParaRPr/>
          </a:p>
        </p:txBody>
      </p:sp>
      <p:sp>
        <p:nvSpPr>
          <p:cNvPr id="187" name="Google Shape;1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b="1" dirty="0"/>
              <a:t>Content:</a:t>
            </a:r>
            <a:endParaRPr dirty="0"/>
          </a:p>
          <a:p>
            <a:pPr marL="0" lvl="0" indent="-76200" algn="l" rtl="0">
              <a:spcBef>
                <a:spcPts val="0"/>
              </a:spcBef>
              <a:spcAft>
                <a:spcPts val="0"/>
              </a:spcAft>
              <a:buClr>
                <a:schemeClr val="dk1"/>
              </a:buClr>
              <a:buSzPts val="1200"/>
              <a:buFont typeface="Arial"/>
              <a:buChar char="•"/>
            </a:pPr>
            <a:r>
              <a:rPr lang="en-US" b="1" dirty="0"/>
              <a:t>Outcomes:</a:t>
            </a:r>
            <a:endParaRPr dirty="0"/>
          </a:p>
          <a:p>
            <a:pPr marL="0" lvl="0" indent="-76200" algn="l" rtl="0">
              <a:spcBef>
                <a:spcPts val="0"/>
              </a:spcBef>
              <a:spcAft>
                <a:spcPts val="0"/>
              </a:spcAft>
              <a:buClr>
                <a:schemeClr val="dk1"/>
              </a:buClr>
              <a:buSzPts val="1200"/>
              <a:buFont typeface="Arial"/>
              <a:buChar char="•"/>
            </a:pPr>
            <a:r>
              <a:rPr lang="en-US" dirty="0"/>
              <a:t>Merged datasets of songs, actors, and genres</a:t>
            </a:r>
            <a:endParaRPr dirty="0"/>
          </a:p>
          <a:p>
            <a:pPr marL="0" lvl="0" indent="-76200" algn="l" rtl="0">
              <a:spcBef>
                <a:spcPts val="0"/>
              </a:spcBef>
              <a:spcAft>
                <a:spcPts val="0"/>
              </a:spcAft>
              <a:buClr>
                <a:schemeClr val="dk1"/>
              </a:buClr>
              <a:buSzPts val="1200"/>
              <a:buFont typeface="Arial"/>
              <a:buChar char="•"/>
            </a:pPr>
            <a:r>
              <a:rPr lang="en-US" dirty="0"/>
              <a:t>Extracted themes and character tropes from fanfiction</a:t>
            </a:r>
            <a:endParaRPr dirty="0"/>
          </a:p>
          <a:p>
            <a:pPr marL="0" lvl="0" indent="-76200" algn="l" rtl="0">
              <a:spcBef>
                <a:spcPts val="0"/>
              </a:spcBef>
              <a:spcAft>
                <a:spcPts val="0"/>
              </a:spcAft>
              <a:buClr>
                <a:schemeClr val="dk1"/>
              </a:buClr>
              <a:buSzPts val="1200"/>
              <a:buFont typeface="Arial"/>
              <a:buChar char="•"/>
            </a:pPr>
            <a:r>
              <a:rPr lang="en-US" dirty="0"/>
              <a:t>Identified genre trends and mapped them to budget constraints</a:t>
            </a:r>
            <a:endParaRPr dirty="0"/>
          </a:p>
          <a:p>
            <a:pPr marL="0" lvl="0" indent="-76200" algn="l" rtl="0">
              <a:spcBef>
                <a:spcPts val="0"/>
              </a:spcBef>
              <a:spcAft>
                <a:spcPts val="0"/>
              </a:spcAft>
              <a:buClr>
                <a:schemeClr val="dk1"/>
              </a:buClr>
              <a:buSzPts val="1200"/>
              <a:buFont typeface="Arial"/>
              <a:buChar char="•"/>
            </a:pPr>
            <a:r>
              <a:rPr lang="en-US" dirty="0"/>
              <a:t>Generated three finalized, trend-backed movie pitch ideas</a:t>
            </a:r>
            <a:br>
              <a:rPr lang="en-US" dirty="0"/>
            </a:br>
            <a:r>
              <a:rPr lang="en-US" dirty="0"/>
              <a:t>We integrated sentiment, topics, trends, and casting insights across platforms to create a compelling and emotionally resonant film idea grounded in what people </a:t>
            </a:r>
            <a:r>
              <a:rPr lang="en-US" i="1" dirty="0"/>
              <a:t>already</a:t>
            </a:r>
            <a:r>
              <a:rPr lang="en-US" dirty="0"/>
              <a:t> love.</a:t>
            </a:r>
            <a:endParaRPr dirty="0"/>
          </a:p>
          <a:p>
            <a:pPr marL="0" lvl="0" indent="0" algn="l" rtl="0">
              <a:lnSpc>
                <a:spcPct val="100000"/>
              </a:lnSpc>
              <a:spcBef>
                <a:spcPts val="1200"/>
              </a:spcBef>
              <a:spcAft>
                <a:spcPts val="0"/>
              </a:spcAft>
              <a:buNone/>
            </a:pPr>
            <a:r>
              <a:rPr lang="en-US" sz="1100" b="1" dirty="0"/>
              <a:t>Outcomes:</a:t>
            </a:r>
            <a:endParaRPr sz="1100" b="1" dirty="0"/>
          </a:p>
          <a:p>
            <a:pPr marL="457200" lvl="0" indent="-298450" algn="l" rtl="0">
              <a:lnSpc>
                <a:spcPct val="100000"/>
              </a:lnSpc>
              <a:spcBef>
                <a:spcPts val="1200"/>
              </a:spcBef>
              <a:spcAft>
                <a:spcPts val="0"/>
              </a:spcAft>
              <a:buClr>
                <a:schemeClr val="dk1"/>
              </a:buClr>
              <a:buSzPts val="1100"/>
              <a:buChar char="●"/>
            </a:pPr>
            <a:r>
              <a:rPr lang="en-US" sz="1100" dirty="0"/>
              <a:t>Successfully merged data sets covering trending songs, fan-casted actors, and popular genres.</a:t>
            </a:r>
            <a:endParaRPr sz="1100" dirty="0"/>
          </a:p>
          <a:p>
            <a:pPr marL="457200" lvl="0" indent="-298450" algn="l" rtl="0">
              <a:lnSpc>
                <a:spcPct val="100000"/>
              </a:lnSpc>
              <a:spcBef>
                <a:spcPts val="1200"/>
              </a:spcBef>
              <a:spcAft>
                <a:spcPts val="0"/>
              </a:spcAft>
              <a:buClr>
                <a:schemeClr val="dk1"/>
              </a:buClr>
              <a:buSzPts val="1100"/>
              <a:buChar char="●"/>
            </a:pPr>
            <a:r>
              <a:rPr lang="en-US" sz="1100" dirty="0"/>
              <a:t>Extracted clear romantic-comedy themes from fanfiction platforms.</a:t>
            </a:r>
            <a:br>
              <a:rPr lang="en-US" sz="1100" dirty="0"/>
            </a:br>
            <a:endParaRPr sz="1100" dirty="0"/>
          </a:p>
          <a:p>
            <a:pPr marL="457200" lvl="0" indent="-298450" algn="l" rtl="0">
              <a:lnSpc>
                <a:spcPct val="100000"/>
              </a:lnSpc>
              <a:spcBef>
                <a:spcPts val="0"/>
              </a:spcBef>
              <a:spcAft>
                <a:spcPts val="0"/>
              </a:spcAft>
              <a:buClr>
                <a:schemeClr val="dk1"/>
              </a:buClr>
              <a:buSzPts val="1100"/>
              <a:buChar char="●"/>
            </a:pPr>
            <a:r>
              <a:rPr lang="en-US" sz="1100" dirty="0"/>
              <a:t>Identified global music trends and matched these to feasible budgets.</a:t>
            </a:r>
            <a:br>
              <a:rPr lang="en-US" sz="1100" dirty="0"/>
            </a:br>
            <a:endParaRPr sz="1100" dirty="0"/>
          </a:p>
          <a:p>
            <a:pPr marL="457200" lvl="0" indent="-298450" algn="l" rtl="0">
              <a:lnSpc>
                <a:spcPct val="100000"/>
              </a:lnSpc>
              <a:spcBef>
                <a:spcPts val="0"/>
              </a:spcBef>
              <a:spcAft>
                <a:spcPts val="0"/>
              </a:spcAft>
              <a:buClr>
                <a:schemeClr val="dk1"/>
              </a:buClr>
              <a:buSzPts val="1100"/>
              <a:buChar char="●"/>
            </a:pPr>
            <a:r>
              <a:rPr lang="en-US" sz="1100" dirty="0"/>
              <a:t>This finalized pitch </a:t>
            </a:r>
            <a:r>
              <a:rPr lang="en-US" sz="1100" b="1" dirty="0"/>
              <a:t>'The Remix,'</a:t>
            </a:r>
            <a:r>
              <a:rPr lang="en-US" sz="1100" dirty="0"/>
              <a:t> deeply aligned with fan preferences.</a:t>
            </a:r>
            <a:br>
              <a:rPr lang="en-US" sz="1100" dirty="0"/>
            </a:br>
            <a:endParaRPr sz="1100" dirty="0"/>
          </a:p>
          <a:p>
            <a:pPr marL="0" lvl="0" indent="0" algn="l" rtl="0">
              <a:lnSpc>
                <a:spcPct val="100000"/>
              </a:lnSpc>
              <a:spcBef>
                <a:spcPts val="1200"/>
              </a:spcBef>
              <a:spcAft>
                <a:spcPts val="0"/>
              </a:spcAft>
              <a:buNone/>
            </a:pPr>
            <a:r>
              <a:rPr lang="en-US" sz="1100" b="1" dirty="0"/>
              <a:t>Integration:</a:t>
            </a:r>
            <a:endParaRPr sz="1100" b="1" dirty="0"/>
          </a:p>
          <a:p>
            <a:pPr marL="457200" lvl="0" indent="-298450" algn="l" rtl="0">
              <a:lnSpc>
                <a:spcPct val="100000"/>
              </a:lnSpc>
              <a:spcBef>
                <a:spcPts val="1200"/>
              </a:spcBef>
              <a:spcAft>
                <a:spcPts val="0"/>
              </a:spcAft>
              <a:buClr>
                <a:schemeClr val="dk1"/>
              </a:buClr>
              <a:buSzPts val="1100"/>
              <a:buChar char="●"/>
            </a:pPr>
            <a:r>
              <a:rPr lang="en-US" sz="1100" dirty="0"/>
              <a:t>Analyzed global music trends from Spotify and YouTube to create an appealing soundtrack mix.</a:t>
            </a:r>
            <a:endParaRPr sz="1100" dirty="0"/>
          </a:p>
          <a:p>
            <a:pPr marL="457200" lvl="0" indent="-298450" algn="l" rtl="0">
              <a:lnSpc>
                <a:spcPct val="100000"/>
              </a:lnSpc>
              <a:spcBef>
                <a:spcPts val="1200"/>
              </a:spcBef>
              <a:spcAft>
                <a:spcPts val="0"/>
              </a:spcAft>
              <a:buClr>
                <a:schemeClr val="dk1"/>
              </a:buClr>
              <a:buSzPts val="1100"/>
              <a:buChar char="●"/>
            </a:pPr>
            <a:r>
              <a:rPr lang="en-US" sz="1100" dirty="0"/>
              <a:t>Utilized fanfiction data (BERT/LDA) to shape a relatable and engaging storyline: rivals turning into lovers.</a:t>
            </a:r>
            <a:endParaRPr sz="1100" dirty="0"/>
          </a:p>
          <a:p>
            <a:pPr marL="457200" lvl="0" indent="-298450" algn="l" rtl="0">
              <a:lnSpc>
                <a:spcPct val="100000"/>
              </a:lnSpc>
              <a:spcBef>
                <a:spcPts val="0"/>
              </a:spcBef>
              <a:spcAft>
                <a:spcPts val="0"/>
              </a:spcAft>
              <a:buClr>
                <a:schemeClr val="dk1"/>
              </a:buClr>
              <a:buSzPts val="1100"/>
              <a:buChar char="●"/>
            </a:pPr>
            <a:r>
              <a:rPr lang="en-US" sz="1100" dirty="0"/>
              <a:t>Casting preferences guided us toward selecting actors Florence Pugh and Harry Styles, due to their strong audience appeal.</a:t>
            </a:r>
            <a:br>
              <a:rPr lang="en-US" sz="1100" dirty="0"/>
            </a:br>
            <a:endParaRPr sz="1100" dirty="0"/>
          </a:p>
          <a:p>
            <a:pPr marL="381000" marR="381000" lvl="0" indent="0" algn="l" rtl="0">
              <a:lnSpc>
                <a:spcPct val="100000"/>
              </a:lnSpc>
              <a:spcBef>
                <a:spcPts val="1200"/>
              </a:spcBef>
              <a:spcAft>
                <a:spcPts val="0"/>
              </a:spcAft>
              <a:buNone/>
            </a:pPr>
            <a:r>
              <a:rPr lang="en-US" sz="1100" dirty="0"/>
              <a:t>"'The Remix' demonstrates how data integration can create a fun, culturally relevant, and emotionally engaging movie pitch."</a:t>
            </a:r>
            <a:endParaRPr sz="1100" dirty="0"/>
          </a:p>
          <a:p>
            <a:pPr marL="0" lvl="0" indent="0" algn="l" rtl="0">
              <a:spcBef>
                <a:spcPts val="0"/>
              </a:spcBef>
              <a:spcAft>
                <a:spcPts val="0"/>
              </a:spcAft>
              <a:buNone/>
            </a:pPr>
            <a:endParaRPr dirty="0"/>
          </a:p>
        </p:txBody>
      </p:sp>
      <p:sp>
        <p:nvSpPr>
          <p:cNvPr id="196" name="Google Shape;19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6" name="Google Shape;4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5183188" y="987425"/>
            <a:ext cx="6172200" cy="4873625"/>
          </a:xfrm>
          <a:prstGeom prst="rect">
            <a:avLst/>
          </a:prstGeom>
          <a:noFill/>
          <a:ln>
            <a:noFill/>
          </a:ln>
        </p:spPr>
      </p:sp>
      <p:sp>
        <p:nvSpPr>
          <p:cNvPr id="68" name="Google Shape;68;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 name="Google Shape;90;p1"/>
          <p:cNvSpPr/>
          <p:nvPr/>
        </p:nvSpPr>
        <p:spPr>
          <a:xfrm>
            <a:off x="-170" y="2458"/>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1" name="Google Shape;91;p1" descr="Binary code on screen"/>
          <p:cNvPicPr preferRelativeResize="0"/>
          <p:nvPr/>
        </p:nvPicPr>
        <p:blipFill rotWithShape="1">
          <a:blip r:embed="rId3">
            <a:alphaModFix amt="40000"/>
          </a:blip>
          <a:srcRect l="23724" r="6965"/>
          <a:stretch/>
        </p:blipFill>
        <p:spPr>
          <a:xfrm>
            <a:off x="-170" y="10"/>
            <a:ext cx="8450317" cy="6857990"/>
          </a:xfrm>
          <a:prstGeom prst="rect">
            <a:avLst/>
          </a:prstGeom>
          <a:noFill/>
          <a:ln>
            <a:noFill/>
          </a:ln>
        </p:spPr>
      </p:pic>
      <p:sp>
        <p:nvSpPr>
          <p:cNvPr id="92" name="Google Shape;92;p1"/>
          <p:cNvSpPr txBox="1">
            <a:spLocks noGrp="1"/>
          </p:cNvSpPr>
          <p:nvPr>
            <p:ph type="ctrTitle"/>
          </p:nvPr>
        </p:nvSpPr>
        <p:spPr>
          <a:xfrm>
            <a:off x="257325" y="244000"/>
            <a:ext cx="6562200" cy="2608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400"/>
              <a:buFont typeface="Arial"/>
              <a:buNone/>
            </a:pPr>
            <a:r>
              <a:rPr lang="en-US" sz="4800" b="1">
                <a:solidFill>
                  <a:srgbClr val="FFFFFF"/>
                </a:solidFill>
              </a:rPr>
              <a:t>Data-Driven Storytelling: </a:t>
            </a:r>
            <a:endParaRPr sz="4800" b="1">
              <a:solidFill>
                <a:srgbClr val="FFFFFF"/>
              </a:solidFill>
            </a:endParaRPr>
          </a:p>
          <a:p>
            <a:pPr marL="0" lvl="0" indent="0" algn="l" rtl="0">
              <a:lnSpc>
                <a:spcPct val="90000"/>
              </a:lnSpc>
              <a:spcBef>
                <a:spcPts val="0"/>
              </a:spcBef>
              <a:spcAft>
                <a:spcPts val="0"/>
              </a:spcAft>
              <a:buClr>
                <a:srgbClr val="FFFFFF"/>
              </a:buClr>
              <a:buSzPts val="4400"/>
              <a:buFont typeface="Arial"/>
              <a:buNone/>
            </a:pPr>
            <a:r>
              <a:rPr lang="en-US" sz="4800">
                <a:solidFill>
                  <a:srgbClr val="FFFFFF"/>
                </a:solidFill>
              </a:rPr>
              <a:t>A Movie Pitch Machine</a:t>
            </a:r>
            <a:endParaRPr sz="4800"/>
          </a:p>
        </p:txBody>
      </p:sp>
      <p:sp>
        <p:nvSpPr>
          <p:cNvPr id="93" name="Google Shape;93;p1"/>
          <p:cNvSpPr txBox="1">
            <a:spLocks noGrp="1"/>
          </p:cNvSpPr>
          <p:nvPr>
            <p:ph type="subTitle" idx="1"/>
          </p:nvPr>
        </p:nvSpPr>
        <p:spPr>
          <a:xfrm>
            <a:off x="643475" y="4237600"/>
            <a:ext cx="4620600" cy="1815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1300"/>
              <a:buNone/>
            </a:pPr>
            <a:r>
              <a:rPr lang="en-US" sz="1800" b="1" i="0" u="none" strike="noStrike">
                <a:solidFill>
                  <a:srgbClr val="FFFFFF"/>
                </a:solidFill>
              </a:rPr>
              <a:t>Team 2:</a:t>
            </a:r>
            <a:r>
              <a:rPr lang="en-US" sz="1800" b="0" i="0" u="none" strike="noStrike">
                <a:solidFill>
                  <a:srgbClr val="FFFFFF"/>
                </a:solidFill>
              </a:rPr>
              <a:t> </a:t>
            </a:r>
            <a:endParaRPr sz="1800" b="0" i="0" u="none" strike="noStrike">
              <a:solidFill>
                <a:srgbClr val="FFFFFF"/>
              </a:solidFill>
            </a:endParaRPr>
          </a:p>
          <a:p>
            <a:pPr marL="0" lvl="0" indent="0" algn="l" rtl="0">
              <a:lnSpc>
                <a:spcPct val="90000"/>
              </a:lnSpc>
              <a:spcBef>
                <a:spcPts val="0"/>
              </a:spcBef>
              <a:spcAft>
                <a:spcPts val="0"/>
              </a:spcAft>
              <a:buClr>
                <a:srgbClr val="FFFFFF"/>
              </a:buClr>
              <a:buSzPts val="1300"/>
              <a:buNone/>
            </a:pPr>
            <a:r>
              <a:rPr lang="en-US" sz="1800" b="0" i="0" u="none" strike="noStrike">
                <a:solidFill>
                  <a:srgbClr val="FFFFFF"/>
                </a:solidFill>
              </a:rPr>
              <a:t>Mel Collins</a:t>
            </a:r>
            <a:endParaRPr sz="1800">
              <a:solidFill>
                <a:srgbClr val="FFFFFF"/>
              </a:solidFill>
            </a:endParaRPr>
          </a:p>
          <a:p>
            <a:pPr marL="0" lvl="0" indent="0" algn="l" rtl="0">
              <a:lnSpc>
                <a:spcPct val="90000"/>
              </a:lnSpc>
              <a:spcBef>
                <a:spcPts val="0"/>
              </a:spcBef>
              <a:spcAft>
                <a:spcPts val="0"/>
              </a:spcAft>
              <a:buClr>
                <a:srgbClr val="FFFFFF"/>
              </a:buClr>
              <a:buSzPts val="1300"/>
              <a:buNone/>
            </a:pPr>
            <a:r>
              <a:rPr lang="en-US" sz="1800" b="0" i="0" u="none" strike="noStrike">
                <a:solidFill>
                  <a:srgbClr val="FFFFFF"/>
                </a:solidFill>
              </a:rPr>
              <a:t>Janice Fong</a:t>
            </a:r>
            <a:endParaRPr sz="1800">
              <a:solidFill>
                <a:srgbClr val="FFFFFF"/>
              </a:solidFill>
            </a:endParaRPr>
          </a:p>
          <a:p>
            <a:pPr marL="0" lvl="0" indent="0" algn="l" rtl="0">
              <a:lnSpc>
                <a:spcPct val="90000"/>
              </a:lnSpc>
              <a:spcBef>
                <a:spcPts val="0"/>
              </a:spcBef>
              <a:spcAft>
                <a:spcPts val="0"/>
              </a:spcAft>
              <a:buClr>
                <a:srgbClr val="FFFFFF"/>
              </a:buClr>
              <a:buSzPts val="1300"/>
              <a:buNone/>
            </a:pPr>
            <a:r>
              <a:rPr lang="en-US" sz="1800" b="0" i="0" u="none" strike="noStrike">
                <a:solidFill>
                  <a:srgbClr val="FFFFFF"/>
                </a:solidFill>
              </a:rPr>
              <a:t>Tanupriya Lakshmi Narayana</a:t>
            </a:r>
            <a:endParaRPr sz="1800">
              <a:solidFill>
                <a:srgbClr val="FFFFFF"/>
              </a:solidFill>
            </a:endParaRPr>
          </a:p>
          <a:p>
            <a:pPr marL="0" lvl="0" indent="0" algn="l" rtl="0">
              <a:lnSpc>
                <a:spcPct val="90000"/>
              </a:lnSpc>
              <a:spcBef>
                <a:spcPts val="0"/>
              </a:spcBef>
              <a:spcAft>
                <a:spcPts val="0"/>
              </a:spcAft>
              <a:buClr>
                <a:srgbClr val="FFFFFF"/>
              </a:buClr>
              <a:buSzPts val="1300"/>
              <a:buNone/>
            </a:pPr>
            <a:r>
              <a:rPr lang="en-US" sz="1800" b="0" i="0" u="none" strike="noStrike">
                <a:solidFill>
                  <a:srgbClr val="FFFFFF"/>
                </a:solidFill>
              </a:rPr>
              <a:t>Josh Quintana</a:t>
            </a:r>
            <a:endParaRPr sz="1800">
              <a:solidFill>
                <a:srgbClr val="FFFFFF"/>
              </a:solidFill>
            </a:endParaRPr>
          </a:p>
          <a:p>
            <a:pPr marL="0" lvl="0" indent="0" algn="l" rtl="0">
              <a:lnSpc>
                <a:spcPct val="90000"/>
              </a:lnSpc>
              <a:spcBef>
                <a:spcPts val="0"/>
              </a:spcBef>
              <a:spcAft>
                <a:spcPts val="0"/>
              </a:spcAft>
              <a:buClr>
                <a:srgbClr val="FFFFFF"/>
              </a:buClr>
              <a:buSzPts val="1300"/>
              <a:buNone/>
            </a:pPr>
            <a:r>
              <a:rPr lang="en-US" sz="1800" b="0" i="0" u="none" strike="noStrike">
                <a:solidFill>
                  <a:srgbClr val="FFFFFF"/>
                </a:solidFill>
              </a:rPr>
              <a:t>Melvin Torres Pereira</a:t>
            </a:r>
            <a:endParaRPr sz="1800" b="0">
              <a:solidFill>
                <a:srgbClr val="FFFFFF"/>
              </a:solidFill>
            </a:endParaRPr>
          </a:p>
        </p:txBody>
      </p:sp>
      <p:pic>
        <p:nvPicPr>
          <p:cNvPr id="94" name="Google Shape;94;p1" descr="Scene board in red background"/>
          <p:cNvPicPr preferRelativeResize="0"/>
          <p:nvPr/>
        </p:nvPicPr>
        <p:blipFill rotWithShape="1">
          <a:blip r:embed="rId4">
            <a:alphaModFix/>
          </a:blip>
          <a:srcRect r="41962" b="-2"/>
          <a:stretch/>
        </p:blipFill>
        <p:spPr>
          <a:xfrm>
            <a:off x="6225997" y="-2458"/>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par>
                                <p:cTn id="8" presetID="10" presetClass="entr" presetSubtype="0" fill="hold" nodeType="withEffect">
                                  <p:stCondLst>
                                    <p:cond delay="150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700"/>
                                        <p:tgtEl>
                                          <p:spTgt spid="93">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93">
                                            <p:txEl>
                                              <p:pRg st="1" end="1"/>
                                            </p:txEl>
                                          </p:spTgt>
                                        </p:tgtEl>
                                        <p:attrNameLst>
                                          <p:attrName>style.visibility</p:attrName>
                                        </p:attrNameLst>
                                      </p:cBhvr>
                                      <p:to>
                                        <p:strVal val="visible"/>
                                      </p:to>
                                    </p:set>
                                    <p:animEffect transition="in" filter="fade">
                                      <p:cBhvr>
                                        <p:cTn id="13" dur="700"/>
                                        <p:tgtEl>
                                          <p:spTgt spid="93">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93">
                                            <p:txEl>
                                              <p:pRg st="2" end="2"/>
                                            </p:txEl>
                                          </p:spTgt>
                                        </p:tgtEl>
                                        <p:attrNameLst>
                                          <p:attrName>style.visibility</p:attrName>
                                        </p:attrNameLst>
                                      </p:cBhvr>
                                      <p:to>
                                        <p:strVal val="visible"/>
                                      </p:to>
                                    </p:set>
                                    <p:animEffect transition="in" filter="fade">
                                      <p:cBhvr>
                                        <p:cTn id="16" dur="700"/>
                                        <p:tgtEl>
                                          <p:spTgt spid="93">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93">
                                            <p:txEl>
                                              <p:pRg st="3" end="3"/>
                                            </p:txEl>
                                          </p:spTgt>
                                        </p:tgtEl>
                                        <p:attrNameLst>
                                          <p:attrName>style.visibility</p:attrName>
                                        </p:attrNameLst>
                                      </p:cBhvr>
                                      <p:to>
                                        <p:strVal val="visible"/>
                                      </p:to>
                                    </p:set>
                                    <p:animEffect transition="in" filter="fade">
                                      <p:cBhvr>
                                        <p:cTn id="19" dur="700"/>
                                        <p:tgtEl>
                                          <p:spTgt spid="93">
                                            <p:txEl>
                                              <p:pRg st="3" end="3"/>
                                            </p:txEl>
                                          </p:spTgt>
                                        </p:tgtEl>
                                      </p:cBhvr>
                                    </p:animEffect>
                                  </p:childTnLst>
                                </p:cTn>
                              </p:par>
                              <p:par>
                                <p:cTn id="20" presetID="10" presetClass="entr" presetSubtype="0" fill="hold" nodeType="withEffect">
                                  <p:stCondLst>
                                    <p:cond delay="1500"/>
                                  </p:stCondLst>
                                  <p:childTnLst>
                                    <p:set>
                                      <p:cBhvr>
                                        <p:cTn id="21" dur="1" fill="hold">
                                          <p:stCondLst>
                                            <p:cond delay="0"/>
                                          </p:stCondLst>
                                        </p:cTn>
                                        <p:tgtEl>
                                          <p:spTgt spid="93">
                                            <p:txEl>
                                              <p:pRg st="4" end="4"/>
                                            </p:txEl>
                                          </p:spTgt>
                                        </p:tgtEl>
                                        <p:attrNameLst>
                                          <p:attrName>style.visibility</p:attrName>
                                        </p:attrNameLst>
                                      </p:cBhvr>
                                      <p:to>
                                        <p:strVal val="visible"/>
                                      </p:to>
                                    </p:set>
                                    <p:animEffect transition="in" filter="fade">
                                      <p:cBhvr>
                                        <p:cTn id="22" dur="700"/>
                                        <p:tgtEl>
                                          <p:spTgt spid="93">
                                            <p:txEl>
                                              <p:pRg st="4" end="4"/>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93">
                                            <p:txEl>
                                              <p:pRg st="5" end="5"/>
                                            </p:txEl>
                                          </p:spTgt>
                                        </p:tgtEl>
                                        <p:attrNameLst>
                                          <p:attrName>style.visibility</p:attrName>
                                        </p:attrNameLst>
                                      </p:cBhvr>
                                      <p:to>
                                        <p:strVal val="visible"/>
                                      </p:to>
                                    </p:set>
                                    <p:animEffect transition="in" filter="fade">
                                      <p:cBhvr>
                                        <p:cTn id="25" dur="700"/>
                                        <p:tgtEl>
                                          <p:spTgt spid="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953C"/>
        </a:solidFill>
        <a:effectLst/>
      </p:bgPr>
    </p:bg>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648775" y="448721"/>
            <a:ext cx="5501100" cy="82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Arial"/>
              <a:buNone/>
            </a:pPr>
            <a:r>
              <a:rPr lang="en-US" sz="3800" b="1"/>
              <a:t>Verde</a:t>
            </a:r>
            <a:endParaRPr/>
          </a:p>
        </p:txBody>
      </p:sp>
      <p:sp>
        <p:nvSpPr>
          <p:cNvPr id="208" name="Google Shape;208;p10"/>
          <p:cNvSpPr txBox="1">
            <a:spLocks noGrp="1"/>
          </p:cNvSpPr>
          <p:nvPr>
            <p:ph type="body" idx="1"/>
          </p:nvPr>
        </p:nvSpPr>
        <p:spPr>
          <a:xfrm>
            <a:off x="625125" y="1640900"/>
            <a:ext cx="6660600" cy="4956900"/>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None/>
            </a:pPr>
            <a:r>
              <a:rPr lang="en-US" sz="1600" b="1" i="0" u="none" strike="noStrike" dirty="0">
                <a:latin typeface="Arial"/>
                <a:ea typeface="Arial"/>
                <a:cs typeface="Arial"/>
                <a:sym typeface="Arial"/>
              </a:rPr>
              <a:t>Genre</a:t>
            </a:r>
            <a:r>
              <a:rPr lang="en-US" sz="1600" b="0" i="0" u="none" strike="noStrike" dirty="0">
                <a:latin typeface="Arial"/>
                <a:ea typeface="Arial"/>
                <a:cs typeface="Arial"/>
                <a:sym typeface="Arial"/>
              </a:rPr>
              <a:t>: Romance /Coming of </a:t>
            </a:r>
            <a:r>
              <a:rPr lang="en-US" sz="1600" b="0" i="0" u="none" strike="noStrike" dirty="0" err="1">
                <a:latin typeface="Arial"/>
                <a:ea typeface="Arial"/>
                <a:cs typeface="Arial"/>
                <a:sym typeface="Arial"/>
              </a:rPr>
              <a:t>AgeDrama</a:t>
            </a:r>
            <a:endParaRPr lang="en-US" sz="1600" dirty="0"/>
          </a:p>
          <a:p>
            <a:pPr marL="0" indent="0">
              <a:lnSpc>
                <a:spcPct val="100000"/>
              </a:lnSpc>
              <a:spcBef>
                <a:spcPts val="0"/>
              </a:spcBef>
              <a:buNone/>
            </a:pPr>
            <a:endParaRPr lang="en-US" sz="1600" b="0" i="0" u="none" strike="noStrike" dirty="0">
              <a:latin typeface="Arial"/>
              <a:ea typeface="Arial"/>
              <a:cs typeface="Arial"/>
              <a:sym typeface="Arial"/>
            </a:endParaRPr>
          </a:p>
          <a:p>
            <a:pPr marL="0" indent="0">
              <a:lnSpc>
                <a:spcPct val="100000"/>
              </a:lnSpc>
              <a:spcBef>
                <a:spcPts val="0"/>
              </a:spcBef>
              <a:buNone/>
            </a:pPr>
            <a:r>
              <a:rPr lang="en-US" sz="1600" b="1" i="0" u="none" strike="noStrike" dirty="0">
                <a:latin typeface="Arial"/>
                <a:ea typeface="Arial"/>
                <a:cs typeface="Arial"/>
                <a:sym typeface="Arial"/>
              </a:rPr>
              <a:t>Storyline: </a:t>
            </a:r>
            <a:r>
              <a:rPr lang="en-US" sz="1600" b="0" i="0" u="none" strike="noStrike" dirty="0">
                <a:latin typeface="Arial"/>
                <a:ea typeface="Arial"/>
                <a:cs typeface="Arial"/>
                <a:sym typeface="Arial"/>
              </a:rPr>
              <a:t>A young botanist (played by </a:t>
            </a:r>
            <a:r>
              <a:rPr lang="en-US" sz="1600" b="1" i="0" u="none" strike="noStrike" dirty="0">
                <a:latin typeface="Arial"/>
                <a:ea typeface="Arial"/>
                <a:cs typeface="Arial"/>
                <a:sym typeface="Arial"/>
              </a:rPr>
              <a:t>Amandla Stenberg</a:t>
            </a:r>
            <a:r>
              <a:rPr lang="en-US" sz="1600" b="0" i="0" u="none" strike="noStrike" dirty="0">
                <a:latin typeface="Arial"/>
                <a:ea typeface="Arial"/>
                <a:cs typeface="Arial"/>
                <a:sym typeface="Arial"/>
              </a:rPr>
              <a:t>) escapes her corporate life to revive her late grandfather’s forgotten vineyard in rural Mexico. There, she battles family secrets and rediscovers her passion (from fanfiction trends + Reddit + </a:t>
            </a:r>
            <a:r>
              <a:rPr lang="en-US" sz="1600" b="0" i="0" u="none" strike="noStrike" dirty="0" err="1">
                <a:latin typeface="Arial"/>
                <a:ea typeface="Arial"/>
                <a:cs typeface="Arial"/>
                <a:sym typeface="Arial"/>
              </a:rPr>
              <a:t>BERTopic</a:t>
            </a:r>
            <a:r>
              <a:rPr lang="en-US" sz="1600" b="0" i="0" u="none" strike="noStrike" dirty="0">
                <a:latin typeface="Arial"/>
                <a:ea typeface="Arial"/>
                <a:cs typeface="Arial"/>
                <a:sym typeface="Arial"/>
              </a:rPr>
              <a:t> genre cluster).</a:t>
            </a:r>
            <a:endParaRPr sz="1600" b="0" i="0" u="none" strike="noStrike" dirty="0">
              <a:latin typeface="Arial"/>
              <a:ea typeface="Arial"/>
              <a:cs typeface="Arial"/>
              <a:sym typeface="Arial"/>
            </a:endParaRPr>
          </a:p>
          <a:p>
            <a:pPr marL="0" lvl="0" indent="0" algn="l" rtl="0">
              <a:lnSpc>
                <a:spcPct val="100000"/>
              </a:lnSpc>
              <a:spcBef>
                <a:spcPts val="1000"/>
              </a:spcBef>
              <a:spcAft>
                <a:spcPts val="0"/>
              </a:spcAft>
              <a:buClr>
                <a:schemeClr val="dk1"/>
              </a:buClr>
              <a:buSzPts val="1800"/>
              <a:buNone/>
            </a:pPr>
            <a:r>
              <a:rPr lang="en-US" sz="1600" b="1" i="0" u="none" strike="noStrike" dirty="0">
                <a:latin typeface="Arial"/>
                <a:ea typeface="Arial"/>
                <a:cs typeface="Arial"/>
                <a:sym typeface="Arial"/>
              </a:rPr>
              <a:t>Actor Picks</a:t>
            </a:r>
            <a:r>
              <a:rPr lang="en-US" sz="1600" b="0" i="0" u="none" strike="noStrike" dirty="0">
                <a:latin typeface="Arial"/>
                <a:ea typeface="Arial"/>
                <a:cs typeface="Arial"/>
                <a:sym typeface="Arial"/>
              </a:rPr>
              <a:t>: Amandla Stenberg, Christian Nodal (new acting debut — music star crossover!)</a:t>
            </a:r>
            <a:endParaRPr sz="1600" b="1" i="0" u="none" strike="noStrike" dirty="0">
              <a:latin typeface="Arial"/>
              <a:ea typeface="Arial"/>
              <a:cs typeface="Arial"/>
              <a:sym typeface="Arial"/>
            </a:endParaRPr>
          </a:p>
          <a:p>
            <a:pPr marL="0" lvl="0" indent="0" algn="l" rtl="0">
              <a:lnSpc>
                <a:spcPct val="100000"/>
              </a:lnSpc>
              <a:spcBef>
                <a:spcPts val="1000"/>
              </a:spcBef>
              <a:spcAft>
                <a:spcPts val="0"/>
              </a:spcAft>
              <a:buClr>
                <a:schemeClr val="dk1"/>
              </a:buClr>
              <a:buSzPts val="1800"/>
              <a:buNone/>
            </a:pPr>
            <a:r>
              <a:rPr lang="en-US" sz="1600" b="1" i="0" u="none" strike="noStrike" dirty="0">
                <a:latin typeface="Arial"/>
                <a:ea typeface="Arial"/>
                <a:cs typeface="Arial"/>
                <a:sym typeface="Arial"/>
              </a:rPr>
              <a:t>Soundtrack:</a:t>
            </a:r>
            <a:r>
              <a:rPr lang="en-US" sz="1600" dirty="0"/>
              <a:t> E</a:t>
            </a:r>
            <a:r>
              <a:rPr lang="en-US" sz="1600" i="0" u="none" strike="noStrike" dirty="0">
                <a:latin typeface="Arial"/>
                <a:ea typeface="Arial"/>
                <a:cs typeface="Arial"/>
                <a:sym typeface="Arial"/>
              </a:rPr>
              <a:t>motional, Spanish-language ballads by Christian Nodal and Angela Aguilar, blending with indie acoustic tracks.</a:t>
            </a:r>
            <a:endParaRPr sz="1600" b="0" i="0" u="none" strike="noStrike" dirty="0">
              <a:latin typeface="Arial"/>
              <a:ea typeface="Arial"/>
              <a:cs typeface="Arial"/>
              <a:sym typeface="Arial"/>
            </a:endParaRPr>
          </a:p>
          <a:p>
            <a:pPr marL="0" lvl="0" indent="0" algn="l" rtl="0">
              <a:lnSpc>
                <a:spcPct val="100000"/>
              </a:lnSpc>
              <a:spcBef>
                <a:spcPts val="1000"/>
              </a:spcBef>
              <a:spcAft>
                <a:spcPts val="0"/>
              </a:spcAft>
              <a:buClr>
                <a:schemeClr val="dk1"/>
              </a:buClr>
              <a:buSzPts val="1800"/>
              <a:buNone/>
            </a:pPr>
            <a:r>
              <a:rPr lang="en-US" sz="1600" b="1" i="0" u="none" strike="noStrike" dirty="0">
                <a:latin typeface="Arial"/>
                <a:ea typeface="Arial"/>
                <a:cs typeface="Arial"/>
                <a:sym typeface="Arial"/>
              </a:rPr>
              <a:t>Budget Range</a:t>
            </a:r>
            <a:r>
              <a:rPr lang="en-US" sz="1600" b="0" i="0" u="none" strike="noStrike" dirty="0">
                <a:latin typeface="Arial"/>
                <a:ea typeface="Arial"/>
                <a:cs typeface="Arial"/>
                <a:sym typeface="Arial"/>
              </a:rPr>
              <a:t>:</a:t>
            </a:r>
            <a:r>
              <a:rPr lang="en-US" sz="1600" dirty="0"/>
              <a:t> </a:t>
            </a:r>
            <a:r>
              <a:rPr lang="en-US" sz="1600" b="0" i="0" u="none" strike="noStrike" dirty="0">
                <a:latin typeface="Arial"/>
                <a:ea typeface="Arial"/>
                <a:cs typeface="Arial"/>
                <a:sym typeface="Arial"/>
              </a:rPr>
              <a:t>~$15–20 million (lower budget, character-driven drama — aligned with budget files).</a:t>
            </a:r>
            <a:endParaRPr sz="1600" b="0" i="0" u="none" strike="noStrike" dirty="0">
              <a:latin typeface="Arial"/>
              <a:ea typeface="Arial"/>
              <a:cs typeface="Arial"/>
              <a:sym typeface="Arial"/>
            </a:endParaRPr>
          </a:p>
          <a:p>
            <a:pPr marL="0" lvl="0" indent="0" algn="l" rtl="0">
              <a:lnSpc>
                <a:spcPct val="100000"/>
              </a:lnSpc>
              <a:spcBef>
                <a:spcPts val="1000"/>
              </a:spcBef>
              <a:spcAft>
                <a:spcPts val="1000"/>
              </a:spcAft>
              <a:buClr>
                <a:schemeClr val="dk1"/>
              </a:buClr>
              <a:buSzPts val="1800"/>
              <a:buNone/>
            </a:pPr>
            <a:r>
              <a:rPr lang="en-US" sz="1600" b="1" i="0" u="none" strike="noStrike" dirty="0">
                <a:latin typeface="Arial"/>
                <a:ea typeface="Arial"/>
                <a:cs typeface="Arial"/>
                <a:sym typeface="Arial"/>
              </a:rPr>
              <a:t>Special Angle</a:t>
            </a:r>
            <a:r>
              <a:rPr lang="en-US" sz="1600" b="0" i="0" u="none" strike="noStrike" dirty="0">
                <a:latin typeface="Arial"/>
                <a:ea typeface="Arial"/>
                <a:cs typeface="Arial"/>
                <a:sym typeface="Arial"/>
              </a:rPr>
              <a:t>:</a:t>
            </a:r>
            <a:r>
              <a:rPr lang="en-US" sz="1600" dirty="0"/>
              <a:t> </a:t>
            </a:r>
            <a:r>
              <a:rPr lang="en-US" sz="1600" b="0" i="0" u="none" strike="noStrike" dirty="0">
                <a:latin typeface="Arial"/>
                <a:ea typeface="Arial"/>
                <a:cs typeface="Arial"/>
                <a:sym typeface="Arial"/>
              </a:rPr>
              <a:t>International crossover appeal (U.S./Mexico bilingual) and high streaming potential; fits “slow burn drama” genre seeing fanfiction buzz.</a:t>
            </a:r>
            <a:endParaRPr sz="1600" dirty="0"/>
          </a:p>
        </p:txBody>
      </p:sp>
      <p:pic>
        <p:nvPicPr>
          <p:cNvPr id="209" name="Google Shape;209;p10" descr="A person and person in a field&#10;&#10;AI-generated content may be incorrect."/>
          <p:cNvPicPr preferRelativeResize="0"/>
          <p:nvPr/>
        </p:nvPicPr>
        <p:blipFill rotWithShape="1">
          <a:blip r:embed="rId5">
            <a:alphaModFix/>
          </a:blip>
          <a:srcRect/>
          <a:stretch/>
        </p:blipFill>
        <p:spPr>
          <a:xfrm>
            <a:off x="7620000" y="0"/>
            <a:ext cx="4572000" cy="6858000"/>
          </a:xfrm>
          <a:prstGeom prst="rect">
            <a:avLst/>
          </a:prstGeom>
          <a:noFill/>
          <a:ln>
            <a:noFill/>
          </a:ln>
        </p:spPr>
      </p:pic>
      <p:pic>
        <p:nvPicPr>
          <p:cNvPr id="2" name="Audio Recording May 2, 2025 at 3:33:14 PM">
            <a:hlinkClick r:id="" action="ppaction://media"/>
            <a:extLst>
              <a:ext uri="{FF2B5EF4-FFF2-40B4-BE49-F238E27FC236}">
                <a16:creationId xmlns:a16="http://schemas.microsoft.com/office/drawing/2014/main" id="{A2713BF0-973C-EBB8-C989-9B39326844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19257" y="6293224"/>
            <a:ext cx="500743" cy="500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18363"/>
          </a:blip>
          <a:stretch>
            <a:fillRect/>
          </a:stretch>
        </a:blipFill>
        <a:effectLst/>
      </p:bgPr>
    </p:bg>
    <p:spTree>
      <p:nvGrpSpPr>
        <p:cNvPr id="1" name="Shape 215"/>
        <p:cNvGrpSpPr/>
        <p:nvPr/>
      </p:nvGrpSpPr>
      <p:grpSpPr>
        <a:xfrm>
          <a:off x="0" y="0"/>
          <a:ext cx="0" cy="0"/>
          <a:chOff x="0" y="0"/>
          <a:chExt cx="0" cy="0"/>
        </a:xfrm>
      </p:grpSpPr>
      <p:sp>
        <p:nvSpPr>
          <p:cNvPr id="216" name="Google Shape;216;p11"/>
          <p:cNvSpPr/>
          <p:nvPr/>
        </p:nvSpPr>
        <p:spPr>
          <a:xfrm>
            <a:off x="0" y="0"/>
            <a:ext cx="12192000" cy="6858000"/>
          </a:xfrm>
          <a:prstGeom prst="rect">
            <a:avLst/>
          </a:prstGeom>
          <a:solidFill>
            <a:schemeClr val="dk1">
              <a:alpha val="10980"/>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17" name="Google Shape;21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en-US" sz="3200" b="1"/>
              <a:t>Reflections and Lessons Learned</a:t>
            </a:r>
            <a:endParaRPr/>
          </a:p>
        </p:txBody>
      </p:sp>
      <p:sp>
        <p:nvSpPr>
          <p:cNvPr id="218" name="Google Shape;21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u="none" strike="noStrike"/>
              <a:t>Wha</a:t>
            </a:r>
            <a:r>
              <a:rPr lang="en-US"/>
              <a:t>t we learned</a:t>
            </a:r>
            <a:endParaRPr i="0" u="none" strike="noStrike"/>
          </a:p>
        </p:txBody>
      </p:sp>
      <p:sp>
        <p:nvSpPr>
          <p:cNvPr id="219" name="Google Shape;219;p11"/>
          <p:cNvSpPr txBox="1">
            <a:spLocks noGrp="1"/>
          </p:cNvSpPr>
          <p:nvPr>
            <p:ph type="body" idx="2"/>
          </p:nvPr>
        </p:nvSpPr>
        <p:spPr>
          <a:xfrm>
            <a:off x="839788" y="2505075"/>
            <a:ext cx="4648199" cy="3684588"/>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chemeClr val="dk1"/>
              </a:buClr>
              <a:buSzPts val="2000"/>
              <a:buChar char="•"/>
            </a:pPr>
            <a:r>
              <a:rPr lang="en-US" sz="2000" b="0" i="0" u="none" strike="noStrike"/>
              <a:t>API integration and multilingual sentiment extraction</a:t>
            </a:r>
            <a:endParaRPr/>
          </a:p>
          <a:p>
            <a:pPr marL="228600" lvl="0" indent="-228600" algn="l" rtl="0">
              <a:lnSpc>
                <a:spcPct val="120000"/>
              </a:lnSpc>
              <a:spcBef>
                <a:spcPts val="1000"/>
              </a:spcBef>
              <a:spcAft>
                <a:spcPts val="0"/>
              </a:spcAft>
              <a:buClr>
                <a:schemeClr val="dk1"/>
              </a:buClr>
              <a:buSzPts val="2000"/>
              <a:buChar char="•"/>
            </a:pPr>
            <a:r>
              <a:rPr lang="en-US" sz="2000"/>
              <a:t>L</a:t>
            </a:r>
            <a:r>
              <a:rPr lang="en-US" sz="2000" b="0" i="0" u="none" strike="noStrike"/>
              <a:t>arge-scale text processing and clustering</a:t>
            </a:r>
            <a:endParaRPr/>
          </a:p>
          <a:p>
            <a:pPr marL="228600" lvl="0" indent="-228600" algn="l" rtl="0">
              <a:lnSpc>
                <a:spcPct val="120000"/>
              </a:lnSpc>
              <a:spcBef>
                <a:spcPts val="1000"/>
              </a:spcBef>
              <a:spcAft>
                <a:spcPts val="0"/>
              </a:spcAft>
              <a:buClr>
                <a:schemeClr val="dk1"/>
              </a:buClr>
              <a:buSzPts val="2000"/>
              <a:buChar char="•"/>
            </a:pPr>
            <a:r>
              <a:rPr lang="en-US" sz="2000" b="0" i="0" u="none" strike="noStrike"/>
              <a:t>Short Reddit comments made BERT harder to apply</a:t>
            </a:r>
            <a:endParaRPr/>
          </a:p>
          <a:p>
            <a:pPr marL="228600" lvl="0" indent="-228600" algn="l" rtl="0">
              <a:lnSpc>
                <a:spcPct val="120000"/>
              </a:lnSpc>
              <a:spcBef>
                <a:spcPts val="1000"/>
              </a:spcBef>
              <a:spcAft>
                <a:spcPts val="0"/>
              </a:spcAft>
              <a:buClr>
                <a:schemeClr val="dk1"/>
              </a:buClr>
              <a:buSzPts val="2000"/>
              <a:buChar char="•"/>
            </a:pPr>
            <a:r>
              <a:rPr lang="en-US" sz="2000" b="0" i="0" u="none" strike="noStrike"/>
              <a:t>Created resume-safe scraping logic</a:t>
            </a:r>
            <a:endParaRPr/>
          </a:p>
          <a:p>
            <a:pPr marL="742950" lvl="1" indent="-158750" algn="l" rtl="0">
              <a:lnSpc>
                <a:spcPct val="120000"/>
              </a:lnSpc>
              <a:spcBef>
                <a:spcPts val="500"/>
              </a:spcBef>
              <a:spcAft>
                <a:spcPts val="0"/>
              </a:spcAft>
              <a:buClr>
                <a:schemeClr val="dk1"/>
              </a:buClr>
              <a:buSzPts val="2000"/>
              <a:buFont typeface="Arial"/>
              <a:buNone/>
            </a:pPr>
            <a:endParaRPr sz="2000" b="0" i="0" u="none" strike="noStrike"/>
          </a:p>
          <a:p>
            <a:pPr marL="742950" lvl="1" indent="-158750" algn="l" rtl="0">
              <a:lnSpc>
                <a:spcPct val="120000"/>
              </a:lnSpc>
              <a:spcBef>
                <a:spcPts val="500"/>
              </a:spcBef>
              <a:spcAft>
                <a:spcPts val="0"/>
              </a:spcAft>
              <a:buClr>
                <a:schemeClr val="dk1"/>
              </a:buClr>
              <a:buSzPts val="2000"/>
              <a:buNone/>
            </a:pPr>
            <a:endParaRPr sz="2000" b="0" i="0" u="none" strike="noStrike"/>
          </a:p>
          <a:p>
            <a:pPr marL="742950" lvl="1" indent="-158750" algn="l" rtl="0">
              <a:lnSpc>
                <a:spcPct val="120000"/>
              </a:lnSpc>
              <a:spcBef>
                <a:spcPts val="500"/>
              </a:spcBef>
              <a:spcAft>
                <a:spcPts val="0"/>
              </a:spcAft>
              <a:buClr>
                <a:schemeClr val="dk1"/>
              </a:buClr>
              <a:buSzPts val="2000"/>
              <a:buNone/>
            </a:pPr>
            <a:endParaRPr sz="2000" b="0" i="0" u="none" strike="noStrike"/>
          </a:p>
          <a:p>
            <a:pPr marL="742950" lvl="1" indent="-158750" algn="l" rtl="0">
              <a:lnSpc>
                <a:spcPct val="120000"/>
              </a:lnSpc>
              <a:spcBef>
                <a:spcPts val="500"/>
              </a:spcBef>
              <a:spcAft>
                <a:spcPts val="0"/>
              </a:spcAft>
              <a:buClr>
                <a:schemeClr val="dk1"/>
              </a:buClr>
              <a:buSzPts val="2000"/>
              <a:buNone/>
            </a:pPr>
            <a:endParaRPr sz="2000" b="0" i="0" u="none" strike="noStrike"/>
          </a:p>
          <a:p>
            <a:pPr marL="742950" lvl="1" indent="-158750" algn="l" rtl="0">
              <a:lnSpc>
                <a:spcPct val="120000"/>
              </a:lnSpc>
              <a:spcBef>
                <a:spcPts val="500"/>
              </a:spcBef>
              <a:spcAft>
                <a:spcPts val="0"/>
              </a:spcAft>
              <a:buClr>
                <a:schemeClr val="dk1"/>
              </a:buClr>
              <a:buSzPts val="2000"/>
              <a:buFont typeface="Arial"/>
              <a:buNone/>
            </a:pPr>
            <a:endParaRPr sz="2000" b="0" i="0" u="none" strike="noStrike"/>
          </a:p>
        </p:txBody>
      </p:sp>
      <p:sp>
        <p:nvSpPr>
          <p:cNvPr id="220" name="Google Shape;220;p11"/>
          <p:cNvSpPr txBox="1">
            <a:spLocks noGrp="1"/>
          </p:cNvSpPr>
          <p:nvPr>
            <p:ph type="body" idx="3"/>
          </p:nvPr>
        </p:nvSpPr>
        <p:spPr>
          <a:xfrm>
            <a:off x="5742782" y="1690688"/>
            <a:ext cx="5183188"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a:t>What would be change</a:t>
            </a:r>
            <a:endParaRPr/>
          </a:p>
        </p:txBody>
      </p:sp>
      <p:sp>
        <p:nvSpPr>
          <p:cNvPr id="221" name="Google Shape;221;p11"/>
          <p:cNvSpPr txBox="1">
            <a:spLocks noGrp="1"/>
          </p:cNvSpPr>
          <p:nvPr>
            <p:ph type="body" idx="4"/>
          </p:nvPr>
        </p:nvSpPr>
        <p:spPr>
          <a:xfrm>
            <a:off x="5742781" y="2514599"/>
            <a:ext cx="5867401" cy="4200525"/>
          </a:xfrm>
          <a:prstGeom prst="rect">
            <a:avLst/>
          </a:prstGeom>
          <a:noFill/>
          <a:ln>
            <a:noFill/>
          </a:ln>
        </p:spPr>
        <p:txBody>
          <a:bodyPr spcFirstLastPara="1" wrap="square" lIns="91425" tIns="45700" rIns="91425" bIns="45700" anchor="t" anchorCtr="0">
            <a:noAutofit/>
          </a:bodyPr>
          <a:lstStyle/>
          <a:p>
            <a:pPr marL="685800" lvl="1" indent="-228600" algn="l" rtl="0">
              <a:lnSpc>
                <a:spcPct val="120000"/>
              </a:lnSpc>
              <a:spcBef>
                <a:spcPts val="0"/>
              </a:spcBef>
              <a:spcAft>
                <a:spcPts val="0"/>
              </a:spcAft>
              <a:buClr>
                <a:schemeClr val="dk1"/>
              </a:buClr>
              <a:buSzPts val="2000"/>
              <a:buChar char="•"/>
            </a:pPr>
            <a:r>
              <a:rPr lang="en-US" sz="2000" b="0" i="0" u="none" strike="noStrike"/>
              <a:t>Would improve fuzzy matching + add TikTok virality if time allowed</a:t>
            </a:r>
            <a:endParaRPr/>
          </a:p>
          <a:p>
            <a:pPr marL="685800" lvl="1" indent="-228600" algn="l" rtl="0">
              <a:lnSpc>
                <a:spcPct val="120000"/>
              </a:lnSpc>
              <a:spcBef>
                <a:spcPts val="500"/>
              </a:spcBef>
              <a:spcAft>
                <a:spcPts val="0"/>
              </a:spcAft>
              <a:buClr>
                <a:schemeClr val="dk1"/>
              </a:buClr>
              <a:buSzPts val="2000"/>
              <a:buChar char="•"/>
            </a:pPr>
            <a:r>
              <a:rPr lang="en-US" sz="2000" b="0" i="0" u="none" strike="noStrike"/>
              <a:t>Reddit is noisy; would use YouTube/TikTok for more curated commentary</a:t>
            </a:r>
            <a:endParaRPr/>
          </a:p>
          <a:p>
            <a:pPr marL="685800" lvl="1" indent="-228600" algn="l" rtl="0">
              <a:lnSpc>
                <a:spcPct val="120000"/>
              </a:lnSpc>
              <a:spcBef>
                <a:spcPts val="500"/>
              </a:spcBef>
              <a:spcAft>
                <a:spcPts val="0"/>
              </a:spcAft>
              <a:buClr>
                <a:schemeClr val="dk1"/>
              </a:buClr>
              <a:buSzPts val="2000"/>
              <a:buChar char="•"/>
            </a:pPr>
            <a:r>
              <a:rPr lang="en-US" sz="2000" b="0" i="0" u="none" strike="noStrike"/>
              <a:t>Would explore better Named Entity Recognition (NER) next time</a:t>
            </a:r>
            <a:endParaRPr/>
          </a:p>
          <a:p>
            <a:pPr marL="685800" lvl="1" indent="-228600" algn="l" rtl="0">
              <a:lnSpc>
                <a:spcPct val="120000"/>
              </a:lnSpc>
              <a:spcBef>
                <a:spcPts val="500"/>
              </a:spcBef>
              <a:spcAft>
                <a:spcPts val="0"/>
              </a:spcAft>
              <a:buClr>
                <a:schemeClr val="dk1"/>
              </a:buClr>
              <a:buSzPts val="2000"/>
              <a:buChar char="•"/>
            </a:pPr>
            <a:r>
              <a:rPr lang="en-US" sz="2000"/>
              <a:t>W</a:t>
            </a:r>
            <a:r>
              <a:rPr lang="en-US" sz="2000" b="0" i="0" u="none" strike="noStrike"/>
              <a:t>ould enhance visuals &amp; merge with IMDb</a:t>
            </a:r>
            <a:endParaRPr/>
          </a:p>
          <a:p>
            <a:pPr marL="685800" lvl="1" indent="-228600" algn="l" rtl="0">
              <a:lnSpc>
                <a:spcPct val="120000"/>
              </a:lnSpc>
              <a:spcBef>
                <a:spcPts val="500"/>
              </a:spcBef>
              <a:spcAft>
                <a:spcPts val="0"/>
              </a:spcAft>
              <a:buClr>
                <a:schemeClr val="dk1"/>
              </a:buClr>
              <a:buSzPts val="2000"/>
              <a:buChar char="•"/>
            </a:pPr>
            <a:r>
              <a:rPr lang="en-US" sz="2000" b="0" i="0" u="none" strike="noStrike"/>
              <a:t>BERT required too much compute; next time: smaller batches</a:t>
            </a:r>
            <a:endParaRPr/>
          </a:p>
          <a:p>
            <a:pPr marL="228600" lvl="0" indent="-101600" algn="l" rtl="0">
              <a:lnSpc>
                <a:spcPct val="120000"/>
              </a:lnSpc>
              <a:spcBef>
                <a:spcPts val="1000"/>
              </a:spcBef>
              <a:spcAft>
                <a:spcPts val="0"/>
              </a:spcAft>
              <a:buClr>
                <a:schemeClr val="dk1"/>
              </a:buClr>
              <a:buSzPts val="2000"/>
              <a:buNone/>
            </a:pP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2" descr="Binary code on screen"/>
          <p:cNvPicPr preferRelativeResize="0"/>
          <p:nvPr/>
        </p:nvPicPr>
        <p:blipFill rotWithShape="1">
          <a:blip r:embed="rId3">
            <a:alphaModFix amt="40000"/>
          </a:blip>
          <a:srcRect l="23724" r="6965"/>
          <a:stretch/>
        </p:blipFill>
        <p:spPr>
          <a:xfrm>
            <a:off x="-170" y="10"/>
            <a:ext cx="8450317" cy="6857990"/>
          </a:xfrm>
          <a:prstGeom prst="rect">
            <a:avLst/>
          </a:prstGeom>
          <a:noFill/>
          <a:ln>
            <a:noFill/>
          </a:ln>
        </p:spPr>
      </p:pic>
      <p:pic>
        <p:nvPicPr>
          <p:cNvPr id="228" name="Google Shape;228;p12" descr="Scene board in red background"/>
          <p:cNvPicPr preferRelativeResize="0"/>
          <p:nvPr/>
        </p:nvPicPr>
        <p:blipFill rotWithShape="1">
          <a:blip r:embed="rId4">
            <a:alphaModFix/>
          </a:blip>
          <a:srcRect r="41962" b="-2"/>
          <a:stretch/>
        </p:blipFill>
        <p:spPr>
          <a:xfrm>
            <a:off x="6225997" y="-2458"/>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229" name="Google Shape;229;p12"/>
          <p:cNvSpPr txBox="1">
            <a:spLocks noGrp="1"/>
          </p:cNvSpPr>
          <p:nvPr>
            <p:ph type="ctrTitle"/>
          </p:nvPr>
        </p:nvSpPr>
        <p:spPr>
          <a:xfrm>
            <a:off x="-1045028" y="2232742"/>
            <a:ext cx="9144000"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9600"/>
              <a:buFont typeface="Arial"/>
              <a:buNone/>
            </a:pPr>
            <a:r>
              <a:rPr lang="en-US" sz="9600" b="1"/>
              <a:t>Q&amp;A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13" descr="Binary code on screen"/>
          <p:cNvPicPr preferRelativeResize="0"/>
          <p:nvPr/>
        </p:nvPicPr>
        <p:blipFill rotWithShape="1">
          <a:blip r:embed="rId3">
            <a:alphaModFix amt="40000"/>
          </a:blip>
          <a:srcRect l="23724" r="6965"/>
          <a:stretch/>
        </p:blipFill>
        <p:spPr>
          <a:xfrm>
            <a:off x="-170" y="10"/>
            <a:ext cx="8450317" cy="6857990"/>
          </a:xfrm>
          <a:prstGeom prst="rect">
            <a:avLst/>
          </a:prstGeom>
          <a:noFill/>
          <a:ln>
            <a:noFill/>
          </a:ln>
        </p:spPr>
      </p:pic>
      <p:pic>
        <p:nvPicPr>
          <p:cNvPr id="236" name="Google Shape;236;p13" descr="Scene board in red background"/>
          <p:cNvPicPr preferRelativeResize="0"/>
          <p:nvPr/>
        </p:nvPicPr>
        <p:blipFill rotWithShape="1">
          <a:blip r:embed="rId4">
            <a:alphaModFix/>
          </a:blip>
          <a:srcRect r="41962" b="-2"/>
          <a:stretch/>
        </p:blipFill>
        <p:spPr>
          <a:xfrm>
            <a:off x="6225997" y="-2458"/>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237" name="Google Shape;237;p13"/>
          <p:cNvSpPr txBox="1">
            <a:spLocks noGrp="1"/>
          </p:cNvSpPr>
          <p:nvPr>
            <p:ph type="ctrTitle"/>
          </p:nvPr>
        </p:nvSpPr>
        <p:spPr>
          <a:xfrm>
            <a:off x="-1045028" y="2232742"/>
            <a:ext cx="9144000"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9600"/>
              <a:buFont typeface="Arial"/>
              <a:buNone/>
            </a:pPr>
            <a:r>
              <a:rPr lang="en-US" sz="9600" b="1"/>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15"/>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0" name="Google Shape;250;p15"/>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1" name="Google Shape;251;p15"/>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a:t>Appendix</a:t>
            </a:r>
            <a:endParaRPr/>
          </a:p>
        </p:txBody>
      </p:sp>
      <p:sp>
        <p:nvSpPr>
          <p:cNvPr id="252" name="Google Shape;252;p15"/>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More Movie Outputs</a:t>
            </a:r>
            <a:endParaRPr/>
          </a:p>
        </p:txBody>
      </p:sp>
      <p:pic>
        <p:nvPicPr>
          <p:cNvPr id="253" name="Google Shape;253;p15" descr="Popcorn and drink in an empty red theater"/>
          <p:cNvPicPr preferRelativeResize="0"/>
          <p:nvPr/>
        </p:nvPicPr>
        <p:blipFill rotWithShape="1">
          <a:blip r:embed="rId3">
            <a:alphaModFix/>
          </a:blip>
          <a:srcRect l="29998" r="10824"/>
          <a:stretch/>
        </p:blipFill>
        <p:spPr>
          <a:xfrm>
            <a:off x="6096000" y="1"/>
            <a:ext cx="6102825"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4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2"/>
        <p:cNvGrpSpPr/>
        <p:nvPr/>
      </p:nvGrpSpPr>
      <p:grpSpPr>
        <a:xfrm>
          <a:off x="0" y="0"/>
          <a:ext cx="0" cy="0"/>
          <a:chOff x="0" y="0"/>
          <a:chExt cx="0" cy="0"/>
        </a:xfrm>
      </p:grpSpPr>
      <p:sp>
        <p:nvSpPr>
          <p:cNvPr id="243" name="Google Shape;24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3600" b="1"/>
              <a:t>Appendix: Data Gathering &amp; Analysis Techniques</a:t>
            </a:r>
            <a:br>
              <a:rPr lang="en-US" sz="3600" b="1"/>
            </a:br>
            <a:r>
              <a:rPr lang="en-US" sz="2400"/>
              <a:t>Libraries Used (27)</a:t>
            </a:r>
            <a:endParaRPr sz="3600"/>
          </a:p>
        </p:txBody>
      </p:sp>
      <p:graphicFrame>
        <p:nvGraphicFramePr>
          <p:cNvPr id="244" name="Google Shape;244;p14"/>
          <p:cNvGraphicFramePr/>
          <p:nvPr/>
        </p:nvGraphicFramePr>
        <p:xfrm>
          <a:off x="838198" y="1690688"/>
          <a:ext cx="10515625" cy="4752540"/>
        </p:xfrm>
        <a:graphic>
          <a:graphicData uri="http://schemas.openxmlformats.org/drawingml/2006/table">
            <a:tbl>
              <a:tblPr>
                <a:noFill/>
                <a:tableStyleId>{81715182-6F2D-4F84-BF7F-9EC8DB23E4F1}</a:tableStyleId>
              </a:tblPr>
              <a:tblGrid>
                <a:gridCol w="1567525">
                  <a:extLst>
                    <a:ext uri="{9D8B030D-6E8A-4147-A177-3AD203B41FA5}">
                      <a16:colId xmlns:a16="http://schemas.microsoft.com/office/drawing/2014/main" val="20000"/>
                    </a:ext>
                  </a:extLst>
                </a:gridCol>
                <a:gridCol w="3321000">
                  <a:extLst>
                    <a:ext uri="{9D8B030D-6E8A-4147-A177-3AD203B41FA5}">
                      <a16:colId xmlns:a16="http://schemas.microsoft.com/office/drawing/2014/main" val="20001"/>
                    </a:ext>
                  </a:extLst>
                </a:gridCol>
                <a:gridCol w="797600">
                  <a:extLst>
                    <a:ext uri="{9D8B030D-6E8A-4147-A177-3AD203B41FA5}">
                      <a16:colId xmlns:a16="http://schemas.microsoft.com/office/drawing/2014/main" val="20002"/>
                    </a:ext>
                  </a:extLst>
                </a:gridCol>
                <a:gridCol w="2414750">
                  <a:extLst>
                    <a:ext uri="{9D8B030D-6E8A-4147-A177-3AD203B41FA5}">
                      <a16:colId xmlns:a16="http://schemas.microsoft.com/office/drawing/2014/main" val="20003"/>
                    </a:ext>
                  </a:extLst>
                </a:gridCol>
                <a:gridCol w="2414750">
                  <a:extLst>
                    <a:ext uri="{9D8B030D-6E8A-4147-A177-3AD203B41FA5}">
                      <a16:colId xmlns:a16="http://schemas.microsoft.com/office/drawing/2014/main" val="20004"/>
                    </a:ext>
                  </a:extLst>
                </a:gridCol>
              </a:tblGrid>
              <a:tr h="115275">
                <a:tc>
                  <a:txBody>
                    <a:bodyPr/>
                    <a:lstStyle/>
                    <a:p>
                      <a:pPr marL="0" marR="0" lvl="0" indent="0" algn="ctr"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Library / Tool</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dot"/>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Purpose / Function</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dot"/>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dot"/>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Library / Tool</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dot"/>
                      <a:round/>
                      <a:headEnd type="none" w="sm" len="sm"/>
                      <a:tailEnd type="none" w="sm" len="sm"/>
                    </a:lnB>
                    <a:solidFill>
                      <a:srgbClr val="D8D8D8"/>
                    </a:solidFill>
                  </a:tcPr>
                </a:tc>
                <a:tc>
                  <a:txBody>
                    <a:bodyPr/>
                    <a:lstStyle/>
                    <a:p>
                      <a:pPr marL="0" marR="0" lvl="0" indent="0" algn="ctr"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Purpose / Function</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dot"/>
                      <a:round/>
                      <a:headEnd type="none" w="sm" len="sm"/>
                      <a:tailEnd type="none" w="sm" len="sm"/>
                    </a:lnB>
                    <a:solidFill>
                      <a:srgbClr val="D8D8D8"/>
                    </a:solidFill>
                  </a:tcPr>
                </a:tc>
                <a:extLst>
                  <a:ext uri="{0D108BD9-81ED-4DB2-BD59-A6C34878D82A}">
                    <a16:rowId xmlns:a16="http://schemas.microsoft.com/office/drawing/2014/main" val="10000"/>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pandas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Data manipulation, reading/writing CSVs, cleaning datasets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praw</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Reddit API (</a:t>
                      </a:r>
                      <a:r>
                        <a:rPr lang="en-US" sz="1050" u="none" strike="noStrike" cap="none">
                          <a:solidFill>
                            <a:schemeClr val="dk1"/>
                          </a:solidFill>
                        </a:rPr>
                        <a:t>RedditWrapper) for subreddit scraping</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1"/>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numpy</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Numerical operations (implied in some scripts but also common with </a:t>
                      </a:r>
                      <a:r>
                        <a:rPr lang="en-US" sz="1050" u="none" strike="noStrike" cap="none">
                          <a:solidFill>
                            <a:schemeClr val="dk1"/>
                          </a:solidFill>
                        </a:rPr>
                        <a:t>sklearn)</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beautifulsoup4 (bs4)</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Web scraping AO3 fanfiction site (HTML parsing)</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2"/>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matplotlib</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Data visualization (plots, histograms, etc.)</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deep-translator</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Translate YouTube and AO3 comments into English</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3"/>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seaborn</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Advanced data visualization (used in topic cluster visualizations)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transformers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Used pretrained BERT models for topic modeling and sentiment</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4"/>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wordcloud</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Generated word clouds to visualize frequent terms in text data</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sentence-transformers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Created embeddings for clustering (with BERT)</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5"/>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spacy</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NLP processing: tokenization, lemmatization, POS tagging</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umap-learn</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Dimensionality reduction for topic visualization (especially BERT)</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6"/>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scikit-learn</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KMeans</a:t>
                      </a:r>
                      <a:r>
                        <a:rPr lang="en-US" sz="1050" u="none" strike="noStrike" cap="none">
                          <a:solidFill>
                            <a:schemeClr val="dk1"/>
                          </a:solidFill>
                        </a:rPr>
                        <a:t> clustering, preprocessing, vectorization</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gensim</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LDA topic modeling (traditional unsupervised method)</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7"/>
                  </a:ext>
                </a:extLst>
              </a:tr>
              <a:tr h="20172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rapidfuzz</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Fuzzy matching between YouTube and Spotify track titles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stanza</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POS tagging and lemmatization (in Janice’s AO3 NLP pipeline)</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8"/>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re (regex)</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Text cleaning: pattern removal, normalization</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fasttext</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Language detection model used before translation</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09"/>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time</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Delay execution to manage API rate limits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ChatGPT / Grok AI</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Assisted in code development, debugging, and conceptual modeling</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10"/>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os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File path handling and directory creation</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pyLDAvis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Visualizing LDA topics interactively</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11"/>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csv</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Reading and writing raw CSV files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requests</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HTTP library for scraping sites like The-</a:t>
                      </a:r>
                      <a:r>
                        <a:rPr lang="en-US" sz="1050" u="none" strike="noStrike" cap="none">
                          <a:solidFill>
                            <a:schemeClr val="dk1"/>
                          </a:solidFill>
                        </a:rPr>
                        <a:t>Numbers.com</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12"/>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spotipy</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Spotify API access for music metadata</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PIL / imageio</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Image downloading and saving for actor profiles</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13"/>
                  </a:ext>
                </a:extLst>
              </a:tr>
              <a:tr h="115275">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google-</a:t>
                      </a:r>
                      <a:r>
                        <a:rPr lang="en-US" sz="1050" b="1" u="none" strike="noStrike" cap="none">
                          <a:solidFill>
                            <a:schemeClr val="dk1"/>
                          </a:solidFill>
                        </a:rPr>
                        <a:t>api-python-client</a:t>
                      </a:r>
                      <a:endParaRPr sz="1050" u="none" strike="noStrike" cap="none">
                        <a:solidFill>
                          <a:schemeClr val="dk1"/>
                        </a:solidFil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r>
                        <a:rPr lang="en-US" sz="1050" b="0" i="0" u="none" strike="noStrike" cap="none">
                          <a:solidFill>
                            <a:schemeClr val="dk1"/>
                          </a:solidFill>
                          <a:latin typeface="Arial"/>
                          <a:ea typeface="Arial"/>
                          <a:cs typeface="Arial"/>
                          <a:sym typeface="Arial"/>
                        </a:rPr>
                        <a:t>YouTube API access for video data, comments, etc.</a:t>
                      </a:r>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tc>
                  <a:txBody>
                    <a:bodyPr/>
                    <a:lstStyle/>
                    <a:p>
                      <a:pPr marL="0" marR="0" lvl="0" indent="0" algn="l" rtl="0">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a:txBody>
                  <a:tcPr marL="28825" marR="28825" marT="14400" marB="14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dot"/>
                      <a:round/>
                      <a:headEnd type="none" w="sm" len="sm"/>
                      <a:tailEnd type="none" w="sm" len="sm"/>
                    </a:lnT>
                    <a:lnB w="12700" cap="flat" cmpd="sng">
                      <a:solidFill>
                        <a:schemeClr val="dk1"/>
                      </a:solidFill>
                      <a:prstDash val="dot"/>
                      <a:round/>
                      <a:headEnd type="none" w="sm" len="sm"/>
                      <a:tailEnd type="none" w="sm" len="sm"/>
                    </a:lnB>
                    <a:solidFill>
                      <a:srgbClr val="F2F2F2"/>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35522cfd7a4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BERT Visualization Examples</a:t>
            </a:r>
            <a:endParaRPr/>
          </a:p>
        </p:txBody>
      </p:sp>
      <p:sp>
        <p:nvSpPr>
          <p:cNvPr id="269" name="Google Shape;269;g35522cfd7a4_1_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70" name="Google Shape;270;g35522cfd7a4_1_4"/>
          <p:cNvPicPr preferRelativeResize="0"/>
          <p:nvPr/>
        </p:nvPicPr>
        <p:blipFill>
          <a:blip r:embed="rId3">
            <a:alphaModFix/>
          </a:blip>
          <a:stretch>
            <a:fillRect/>
          </a:stretch>
        </p:blipFill>
        <p:spPr>
          <a:xfrm>
            <a:off x="838200" y="1825625"/>
            <a:ext cx="4764801" cy="4351199"/>
          </a:xfrm>
          <a:prstGeom prst="rect">
            <a:avLst/>
          </a:prstGeom>
          <a:noFill/>
          <a:ln>
            <a:noFill/>
          </a:ln>
        </p:spPr>
      </p:pic>
      <p:pic>
        <p:nvPicPr>
          <p:cNvPr id="271" name="Google Shape;271;g35522cfd7a4_1_4"/>
          <p:cNvPicPr preferRelativeResize="0"/>
          <p:nvPr/>
        </p:nvPicPr>
        <p:blipFill>
          <a:blip r:embed="rId4">
            <a:alphaModFix/>
          </a:blip>
          <a:stretch>
            <a:fillRect/>
          </a:stretch>
        </p:blipFill>
        <p:spPr>
          <a:xfrm>
            <a:off x="5603000" y="1825625"/>
            <a:ext cx="5750799" cy="435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213"/>
        </a:solidFill>
        <a:effectLst/>
      </p:bgPr>
    </p:bg>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838200" y="448721"/>
            <a:ext cx="4707671" cy="69876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800"/>
              <a:buFont typeface="Arial"/>
              <a:buNone/>
            </a:pPr>
            <a:r>
              <a:rPr lang="en-US" sz="3800" b="1">
                <a:solidFill>
                  <a:schemeClr val="lt1"/>
                </a:solidFill>
              </a:rPr>
              <a:t>Echoes of Atlantis</a:t>
            </a:r>
            <a:endParaRPr/>
          </a:p>
        </p:txBody>
      </p:sp>
      <p:sp>
        <p:nvSpPr>
          <p:cNvPr id="260" name="Google Shape;260;p16"/>
          <p:cNvSpPr txBox="1">
            <a:spLocks noGrp="1"/>
          </p:cNvSpPr>
          <p:nvPr>
            <p:ph type="body" idx="1"/>
          </p:nvPr>
        </p:nvSpPr>
        <p:spPr>
          <a:xfrm>
            <a:off x="930425" y="1467775"/>
            <a:ext cx="5998200" cy="464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200"/>
              <a:buNone/>
            </a:pPr>
            <a:r>
              <a:rPr lang="en-US" sz="1600" b="1" i="0" u="none" strike="noStrike">
                <a:solidFill>
                  <a:schemeClr val="lt1"/>
                </a:solidFill>
                <a:latin typeface="Arial"/>
                <a:ea typeface="Arial"/>
                <a:cs typeface="Arial"/>
                <a:sym typeface="Arial"/>
              </a:rPr>
              <a:t>Genre: </a:t>
            </a:r>
            <a:r>
              <a:rPr lang="en-US" sz="1600" i="0" u="none" strike="noStrike">
                <a:solidFill>
                  <a:schemeClr val="lt1"/>
                </a:solidFill>
                <a:latin typeface="Arial"/>
                <a:ea typeface="Arial"/>
                <a:cs typeface="Arial"/>
                <a:sym typeface="Arial"/>
              </a:rPr>
              <a:t>Action Adventure / Mythical Comedy</a:t>
            </a:r>
            <a:endParaRPr sz="1600" i="0" u="none" strike="noStrike">
              <a:solidFill>
                <a:schemeClr val="lt1"/>
              </a:solidFill>
              <a:latin typeface="Arial"/>
              <a:ea typeface="Arial"/>
              <a:cs typeface="Arial"/>
              <a:sym typeface="Arial"/>
            </a:endParaRPr>
          </a:p>
          <a:p>
            <a:pPr marL="0" lvl="0" indent="0" algn="l" rtl="0">
              <a:lnSpc>
                <a:spcPct val="100000"/>
              </a:lnSpc>
              <a:spcBef>
                <a:spcPts val="1000"/>
              </a:spcBef>
              <a:spcAft>
                <a:spcPts val="0"/>
              </a:spcAft>
              <a:buClr>
                <a:schemeClr val="lt1"/>
              </a:buClr>
              <a:buSzPts val="1200"/>
              <a:buNone/>
            </a:pPr>
            <a:r>
              <a:rPr lang="en-US" sz="1600" b="1" i="0" u="none" strike="noStrike">
                <a:solidFill>
                  <a:schemeClr val="lt1"/>
                </a:solidFill>
                <a:latin typeface="Arial"/>
                <a:ea typeface="Arial"/>
                <a:cs typeface="Arial"/>
                <a:sym typeface="Arial"/>
              </a:rPr>
              <a:t>Storyline: </a:t>
            </a:r>
            <a:r>
              <a:rPr lang="en-US" sz="1600" i="0" u="none" strike="noStrike">
                <a:solidFill>
                  <a:schemeClr val="lt1"/>
                </a:solidFill>
                <a:latin typeface="Arial"/>
                <a:ea typeface="Arial"/>
                <a:cs typeface="Arial"/>
                <a:sym typeface="Arial"/>
              </a:rPr>
              <a:t>A skeptical archaeologist (played by Dwayne Johnson) and a historian (played by Gal Gadot) must navigate a deadly underwater labyrinth to find the real city of Atlantis — while being hunted by a global corporation (based on adventure clusters and fanfiction themes)</a:t>
            </a:r>
            <a:endParaRPr sz="1600" b="1">
              <a:solidFill>
                <a:schemeClr val="lt1"/>
              </a:solidFill>
              <a:latin typeface="Arial"/>
              <a:ea typeface="Arial"/>
              <a:cs typeface="Arial"/>
              <a:sym typeface="Arial"/>
            </a:endParaRPr>
          </a:p>
          <a:p>
            <a:pPr marL="0" lvl="0" indent="0" algn="l" rtl="0">
              <a:lnSpc>
                <a:spcPct val="100000"/>
              </a:lnSpc>
              <a:spcBef>
                <a:spcPts val="1000"/>
              </a:spcBef>
              <a:spcAft>
                <a:spcPts val="0"/>
              </a:spcAft>
              <a:buClr>
                <a:schemeClr val="lt1"/>
              </a:buClr>
              <a:buSzPts val="1200"/>
              <a:buNone/>
            </a:pPr>
            <a:r>
              <a:rPr lang="en-US" sz="1600" b="1" i="0" u="none" strike="noStrike">
                <a:solidFill>
                  <a:schemeClr val="lt1"/>
                </a:solidFill>
                <a:latin typeface="Arial"/>
                <a:ea typeface="Arial"/>
                <a:cs typeface="Arial"/>
                <a:sym typeface="Arial"/>
              </a:rPr>
              <a:t>Actor Picks: </a:t>
            </a:r>
            <a:r>
              <a:rPr lang="en-US" sz="1600" i="0" u="none" strike="noStrike">
                <a:solidFill>
                  <a:schemeClr val="lt1"/>
                </a:solidFill>
                <a:latin typeface="Arial"/>
                <a:ea typeface="Arial"/>
                <a:cs typeface="Arial"/>
                <a:sym typeface="Arial"/>
              </a:rPr>
              <a:t>Dwayne Johnson, Gal Gadot</a:t>
            </a:r>
            <a:endParaRPr sz="1600" i="0" u="none" strike="noStrike">
              <a:solidFill>
                <a:schemeClr val="lt1"/>
              </a:solidFill>
              <a:latin typeface="Arial"/>
              <a:ea typeface="Arial"/>
              <a:cs typeface="Arial"/>
              <a:sym typeface="Arial"/>
            </a:endParaRPr>
          </a:p>
          <a:p>
            <a:pPr marL="0" lvl="0" indent="0" algn="l" rtl="0">
              <a:lnSpc>
                <a:spcPct val="100000"/>
              </a:lnSpc>
              <a:spcBef>
                <a:spcPts val="1000"/>
              </a:spcBef>
              <a:spcAft>
                <a:spcPts val="0"/>
              </a:spcAft>
              <a:buClr>
                <a:schemeClr val="lt1"/>
              </a:buClr>
              <a:buSzPts val="1200"/>
              <a:buNone/>
            </a:pPr>
            <a:r>
              <a:rPr lang="en-US" sz="1600" b="1" i="0" u="none" strike="noStrike">
                <a:solidFill>
                  <a:schemeClr val="lt1"/>
                </a:solidFill>
                <a:latin typeface="Arial"/>
                <a:ea typeface="Arial"/>
                <a:cs typeface="Arial"/>
                <a:sym typeface="Arial"/>
              </a:rPr>
              <a:t>Soundtrack: </a:t>
            </a:r>
            <a:r>
              <a:rPr lang="en-US" sz="1600" i="0" u="none" strike="noStrike">
                <a:solidFill>
                  <a:schemeClr val="lt1"/>
                </a:solidFill>
                <a:latin typeface="Arial"/>
                <a:ea typeface="Arial"/>
                <a:cs typeface="Arial"/>
                <a:sym typeface="Arial"/>
              </a:rPr>
              <a:t>Epic orchestral scores blended with dark pop — featuring Jack Black’s rock soundtrack piece (“Steve’s Lava Chicken”)</a:t>
            </a:r>
            <a:endParaRPr sz="1600" i="0" u="none" strike="noStrike">
              <a:solidFill>
                <a:schemeClr val="lt1"/>
              </a:solidFill>
              <a:latin typeface="Arial"/>
              <a:ea typeface="Arial"/>
              <a:cs typeface="Arial"/>
              <a:sym typeface="Arial"/>
            </a:endParaRPr>
          </a:p>
          <a:p>
            <a:pPr marL="0" lvl="0" indent="0" algn="l" rtl="0">
              <a:lnSpc>
                <a:spcPct val="100000"/>
              </a:lnSpc>
              <a:spcBef>
                <a:spcPts val="1000"/>
              </a:spcBef>
              <a:spcAft>
                <a:spcPts val="0"/>
              </a:spcAft>
              <a:buClr>
                <a:schemeClr val="lt1"/>
              </a:buClr>
              <a:buSzPts val="1200"/>
              <a:buNone/>
            </a:pPr>
            <a:r>
              <a:rPr lang="en-US" sz="1600" b="1" i="0" u="none" strike="noStrike">
                <a:solidFill>
                  <a:schemeClr val="lt1"/>
                </a:solidFill>
                <a:latin typeface="Arial"/>
                <a:ea typeface="Arial"/>
                <a:cs typeface="Arial"/>
                <a:sym typeface="Arial"/>
              </a:rPr>
              <a:t>Budget Range: </a:t>
            </a:r>
            <a:r>
              <a:rPr lang="en-US" sz="1600" i="0" u="none" strike="noStrike">
                <a:solidFill>
                  <a:schemeClr val="lt1"/>
                </a:solidFill>
                <a:latin typeface="Arial"/>
                <a:ea typeface="Arial"/>
                <a:cs typeface="Arial"/>
                <a:sym typeface="Arial"/>
              </a:rPr>
              <a:t>~$150 million blockbuster budget (based on similar high-end action movies).</a:t>
            </a:r>
            <a:endParaRPr sz="1600" b="1" i="0" u="none" strike="noStrike">
              <a:solidFill>
                <a:schemeClr val="lt1"/>
              </a:solidFill>
              <a:latin typeface="Arial"/>
              <a:ea typeface="Arial"/>
              <a:cs typeface="Arial"/>
              <a:sym typeface="Arial"/>
            </a:endParaRPr>
          </a:p>
          <a:p>
            <a:pPr marL="0" lvl="0" indent="0" algn="l" rtl="0">
              <a:lnSpc>
                <a:spcPct val="100000"/>
              </a:lnSpc>
              <a:spcBef>
                <a:spcPts val="1000"/>
              </a:spcBef>
              <a:spcAft>
                <a:spcPts val="1000"/>
              </a:spcAft>
              <a:buClr>
                <a:schemeClr val="lt1"/>
              </a:buClr>
              <a:buSzPts val="1200"/>
              <a:buNone/>
            </a:pPr>
            <a:r>
              <a:rPr lang="en-US" sz="1600" b="1" i="0" u="none" strike="noStrike">
                <a:solidFill>
                  <a:schemeClr val="lt1"/>
                </a:solidFill>
                <a:latin typeface="Arial"/>
                <a:ea typeface="Arial"/>
                <a:cs typeface="Arial"/>
                <a:sym typeface="Arial"/>
              </a:rPr>
              <a:t>Why: </a:t>
            </a:r>
            <a:r>
              <a:rPr lang="en-US" sz="1600" i="0" u="none" strike="noStrike">
                <a:solidFill>
                  <a:schemeClr val="lt1"/>
                </a:solidFill>
                <a:latin typeface="Arial"/>
                <a:ea typeface="Arial"/>
                <a:cs typeface="Arial"/>
                <a:sym typeface="Arial"/>
              </a:rPr>
              <a:t>Capitalizes on enduring Atlantis mythology + adventure genre revival (fanfiction trends + fantasy story cluster).</a:t>
            </a:r>
            <a:endParaRPr sz="1600"/>
          </a:p>
        </p:txBody>
      </p:sp>
      <p:pic>
        <p:nvPicPr>
          <p:cNvPr id="261" name="Google Shape;261;p16" descr="A poster of a movie&#10;&#10;AI-generated content may be incorrect."/>
          <p:cNvPicPr preferRelativeResize="0"/>
          <p:nvPr/>
        </p:nvPicPr>
        <p:blipFill rotWithShape="1">
          <a:blip r:embed="rId5">
            <a:alphaModFix/>
          </a:blip>
          <a:srcRect/>
          <a:stretch/>
        </p:blipFill>
        <p:spPr>
          <a:xfrm>
            <a:off x="7620006" y="0"/>
            <a:ext cx="4572001" cy="6858002"/>
          </a:xfrm>
          <a:prstGeom prst="rect">
            <a:avLst/>
          </a:prstGeom>
          <a:noFill/>
          <a:ln>
            <a:noFill/>
          </a:ln>
        </p:spPr>
      </p:pic>
      <p:pic>
        <p:nvPicPr>
          <p:cNvPr id="2" name="Audio Recording May 2, 2025 at 3:29:14 PM">
            <a:hlinkClick r:id="" action="ppaction://media"/>
            <a:extLst>
              <a:ext uri="{FF2B5EF4-FFF2-40B4-BE49-F238E27FC236}">
                <a16:creationId xmlns:a16="http://schemas.microsoft.com/office/drawing/2014/main" id="{072B2905-5E55-01A7-1002-A4F4C555B3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28625" y="57089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1" name="Google Shape;101;p2" descr="Film reel canister stack"/>
          <p:cNvPicPr preferRelativeResize="0">
            <a:picLocks noGrp="1"/>
          </p:cNvPicPr>
          <p:nvPr>
            <p:ph type="body" idx="2"/>
          </p:nvPr>
        </p:nvPicPr>
        <p:blipFill rotWithShape="1">
          <a:blip r:embed="rId3">
            <a:alphaModFix/>
          </a:blip>
          <a:srcRect r="6237"/>
          <a:stretch/>
        </p:blipFill>
        <p:spPr>
          <a:xfrm>
            <a:off x="-1088875" y="0"/>
            <a:ext cx="7682100" cy="6858000"/>
          </a:xfrm>
          <a:prstGeom prst="rect">
            <a:avLst/>
          </a:prstGeom>
          <a:noFill/>
          <a:ln>
            <a:noFill/>
          </a:ln>
        </p:spPr>
      </p:pic>
      <p:sp>
        <p:nvSpPr>
          <p:cNvPr id="102" name="Google Shape;102;p2"/>
          <p:cNvSpPr txBox="1">
            <a:spLocks noGrp="1"/>
          </p:cNvSpPr>
          <p:nvPr>
            <p:ph type="title"/>
          </p:nvPr>
        </p:nvSpPr>
        <p:spPr>
          <a:xfrm>
            <a:off x="6859475" y="239350"/>
            <a:ext cx="4940400" cy="966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en-US" sz="4000" b="1">
                <a:latin typeface="Play"/>
                <a:ea typeface="Play"/>
                <a:cs typeface="Play"/>
                <a:sym typeface="Play"/>
              </a:rPr>
              <a:t>Business Objective</a:t>
            </a:r>
            <a:endParaRPr/>
          </a:p>
        </p:txBody>
      </p:sp>
      <p:sp>
        <p:nvSpPr>
          <p:cNvPr id="103" name="Google Shape;103;p2"/>
          <p:cNvSpPr txBox="1">
            <a:spLocks noGrp="1"/>
          </p:cNvSpPr>
          <p:nvPr>
            <p:ph type="body" idx="1"/>
          </p:nvPr>
        </p:nvSpPr>
        <p:spPr>
          <a:xfrm>
            <a:off x="6859475" y="1427825"/>
            <a:ext cx="5046900" cy="5065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80"/>
              <a:buNone/>
            </a:pPr>
            <a:endParaRPr lang="en-US" sz="1779" b="1" dirty="0">
              <a:latin typeface="Arial"/>
              <a:ea typeface="Arial"/>
              <a:cs typeface="Arial"/>
              <a:sym typeface="Arial"/>
            </a:endParaRPr>
          </a:p>
          <a:p>
            <a:pPr marL="0" lvl="0" indent="0" algn="l" rtl="0">
              <a:lnSpc>
                <a:spcPct val="100000"/>
              </a:lnSpc>
              <a:spcBef>
                <a:spcPts val="0"/>
              </a:spcBef>
              <a:spcAft>
                <a:spcPts val="0"/>
              </a:spcAft>
              <a:buClr>
                <a:schemeClr val="dk1"/>
              </a:buClr>
              <a:buSzPts val="1480"/>
              <a:buNone/>
            </a:pPr>
            <a:endParaRPr lang="en-US" sz="1779" b="1" dirty="0"/>
          </a:p>
          <a:p>
            <a:pPr marL="0" lvl="0" indent="0" algn="l" rtl="0">
              <a:lnSpc>
                <a:spcPct val="100000"/>
              </a:lnSpc>
              <a:spcBef>
                <a:spcPts val="0"/>
              </a:spcBef>
              <a:spcAft>
                <a:spcPts val="0"/>
              </a:spcAft>
              <a:buClr>
                <a:schemeClr val="dk1"/>
              </a:buClr>
              <a:buSzPts val="1480"/>
              <a:buNone/>
            </a:pPr>
            <a:r>
              <a:rPr lang="en-US" sz="1779" b="1" dirty="0">
                <a:latin typeface="Arial"/>
                <a:ea typeface="Arial"/>
                <a:cs typeface="Arial"/>
                <a:sym typeface="Arial"/>
              </a:rPr>
              <a:t>Role: </a:t>
            </a:r>
            <a:br>
              <a:rPr lang="en-US" sz="1779" b="1" dirty="0"/>
            </a:br>
            <a:r>
              <a:rPr lang="en-US" sz="1779" b="0" dirty="0">
                <a:latin typeface="Arial"/>
                <a:ea typeface="Arial"/>
                <a:cs typeface="Arial"/>
                <a:sym typeface="Arial"/>
              </a:rPr>
              <a:t>Production House</a:t>
            </a:r>
          </a:p>
          <a:p>
            <a:pPr marL="0" lvl="0" indent="0" algn="l" rtl="0">
              <a:lnSpc>
                <a:spcPct val="100000"/>
              </a:lnSpc>
              <a:spcBef>
                <a:spcPts val="0"/>
              </a:spcBef>
              <a:spcAft>
                <a:spcPts val="0"/>
              </a:spcAft>
              <a:buClr>
                <a:schemeClr val="dk1"/>
              </a:buClr>
              <a:buSzPts val="1480"/>
              <a:buNone/>
            </a:pPr>
            <a:endParaRPr lang="en-US" sz="1779" dirty="0"/>
          </a:p>
          <a:p>
            <a:pPr marL="0" lvl="0" indent="0" algn="l" rtl="0">
              <a:lnSpc>
                <a:spcPct val="100000"/>
              </a:lnSpc>
              <a:spcBef>
                <a:spcPts val="0"/>
              </a:spcBef>
              <a:spcAft>
                <a:spcPts val="0"/>
              </a:spcAft>
              <a:buClr>
                <a:schemeClr val="dk1"/>
              </a:buClr>
              <a:buSzPts val="1480"/>
              <a:buNone/>
            </a:pPr>
            <a:r>
              <a:rPr lang="en-US" sz="1779" b="1" dirty="0">
                <a:latin typeface="Arial"/>
                <a:ea typeface="Arial"/>
                <a:cs typeface="Arial"/>
                <a:sym typeface="Arial"/>
              </a:rPr>
              <a:t>Question: </a:t>
            </a:r>
            <a:br>
              <a:rPr lang="en-US" sz="1779" b="1" dirty="0"/>
            </a:br>
            <a:r>
              <a:rPr lang="en-US" sz="1779" b="0" i="1" dirty="0">
                <a:latin typeface="Arial"/>
                <a:ea typeface="Arial"/>
                <a:cs typeface="Arial"/>
                <a:sym typeface="Arial"/>
              </a:rPr>
              <a:t>How can we use public online data to generate a compelling, data-driven movie pitches that align with fan interest</a:t>
            </a:r>
            <a:r>
              <a:rPr lang="en-US" sz="1779" i="1" dirty="0"/>
              <a:t>.</a:t>
            </a:r>
          </a:p>
          <a:p>
            <a:pPr marL="0" lvl="0" indent="0" algn="l" rtl="0">
              <a:lnSpc>
                <a:spcPct val="100000"/>
              </a:lnSpc>
              <a:spcBef>
                <a:spcPts val="0"/>
              </a:spcBef>
              <a:spcAft>
                <a:spcPts val="0"/>
              </a:spcAft>
              <a:buClr>
                <a:schemeClr val="dk1"/>
              </a:buClr>
              <a:buSzPts val="1480"/>
              <a:buNone/>
            </a:pPr>
            <a:endParaRPr lang="en-US" sz="1779" b="1" i="1" dirty="0">
              <a:latin typeface="Arial"/>
              <a:ea typeface="Arial"/>
              <a:cs typeface="Arial"/>
              <a:sym typeface="Arial"/>
            </a:endParaRPr>
          </a:p>
          <a:p>
            <a:pPr marL="0" lvl="0" indent="0" algn="l" rtl="0">
              <a:lnSpc>
                <a:spcPct val="100000"/>
              </a:lnSpc>
              <a:spcBef>
                <a:spcPts val="0"/>
              </a:spcBef>
              <a:spcAft>
                <a:spcPts val="0"/>
              </a:spcAft>
              <a:buClr>
                <a:schemeClr val="dk1"/>
              </a:buClr>
              <a:buSzPts val="1480"/>
              <a:buNone/>
            </a:pPr>
            <a:r>
              <a:rPr lang="en-US" sz="1779" b="1" dirty="0">
                <a:latin typeface="Arial"/>
                <a:ea typeface="Arial"/>
                <a:cs typeface="Arial"/>
                <a:sym typeface="Arial"/>
              </a:rPr>
              <a:t>Key Goals:</a:t>
            </a:r>
            <a:endParaRPr sz="1779" dirty="0">
              <a:latin typeface="Arial"/>
              <a:ea typeface="Arial"/>
              <a:cs typeface="Arial"/>
              <a:sym typeface="Arial"/>
            </a:endParaRPr>
          </a:p>
          <a:p>
            <a:pPr marL="228600" lvl="0" indent="-247650" algn="l" rtl="0">
              <a:lnSpc>
                <a:spcPct val="100000"/>
              </a:lnSpc>
              <a:spcBef>
                <a:spcPts val="1000"/>
              </a:spcBef>
              <a:spcAft>
                <a:spcPts val="0"/>
              </a:spcAft>
              <a:buClr>
                <a:schemeClr val="dk1"/>
              </a:buClr>
              <a:buSzPts val="1780"/>
              <a:buChar char="•"/>
            </a:pPr>
            <a:r>
              <a:rPr lang="en-US" sz="1779" dirty="0"/>
              <a:t>Identify trending music</a:t>
            </a:r>
            <a:endParaRPr sz="2890" dirty="0"/>
          </a:p>
          <a:p>
            <a:pPr marL="228600" lvl="0" indent="-247650" algn="l" rtl="0">
              <a:lnSpc>
                <a:spcPct val="100000"/>
              </a:lnSpc>
              <a:spcBef>
                <a:spcPts val="0"/>
              </a:spcBef>
              <a:spcAft>
                <a:spcPts val="0"/>
              </a:spcAft>
              <a:buClr>
                <a:schemeClr val="dk1"/>
              </a:buClr>
              <a:buSzPts val="1780"/>
              <a:buChar char="•"/>
            </a:pPr>
            <a:r>
              <a:rPr lang="en-US" sz="1779" dirty="0"/>
              <a:t>Analyze fan sentiment to cast lead actors</a:t>
            </a:r>
            <a:endParaRPr sz="2890" dirty="0"/>
          </a:p>
          <a:p>
            <a:pPr marL="228600" lvl="0" indent="-247650" algn="l" rtl="0">
              <a:lnSpc>
                <a:spcPct val="100000"/>
              </a:lnSpc>
              <a:spcBef>
                <a:spcPts val="0"/>
              </a:spcBef>
              <a:spcAft>
                <a:spcPts val="0"/>
              </a:spcAft>
              <a:buClr>
                <a:schemeClr val="dk1"/>
              </a:buClr>
              <a:buSzPts val="1780"/>
              <a:buChar char="•"/>
            </a:pPr>
            <a:r>
              <a:rPr lang="en-US" sz="1779" dirty="0"/>
              <a:t>Explore genre and storyline themes </a:t>
            </a:r>
          </a:p>
          <a:p>
            <a:pPr marL="228600" lvl="0" indent="-247650" algn="l" rtl="0">
              <a:lnSpc>
                <a:spcPct val="100000"/>
              </a:lnSpc>
              <a:spcBef>
                <a:spcPts val="0"/>
              </a:spcBef>
              <a:spcAft>
                <a:spcPts val="0"/>
              </a:spcAft>
              <a:buClr>
                <a:schemeClr val="dk1"/>
              </a:buClr>
              <a:buSzPts val="1780"/>
              <a:buChar char="•"/>
            </a:pPr>
            <a:r>
              <a:rPr lang="en-US" sz="1779" dirty="0"/>
              <a:t>Combine all elements into a cohesive pitch</a:t>
            </a:r>
            <a:endParaRPr sz="1779" dirty="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18000"/>
          </a:blip>
          <a:stretch>
            <a:fillRect/>
          </a:stretch>
        </a:blipFill>
        <a:effectLst/>
      </p:bgPr>
    </p:bg>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838199"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Our Process</a:t>
            </a:r>
            <a:endParaRPr/>
          </a:p>
        </p:txBody>
      </p:sp>
      <p:sp>
        <p:nvSpPr>
          <p:cNvPr id="110" name="Google Shape;110;p3"/>
          <p:cNvSpPr/>
          <p:nvPr/>
        </p:nvSpPr>
        <p:spPr>
          <a:xfrm>
            <a:off x="5660997" y="2608625"/>
            <a:ext cx="797100" cy="112800"/>
          </a:xfrm>
          <a:custGeom>
            <a:avLst/>
            <a:gdLst/>
            <a:ahLst/>
            <a:cxnLst/>
            <a:rect l="l" t="t" r="r" b="b"/>
            <a:pathLst>
              <a:path w="120000" h="120000" extrusionOk="0">
                <a:moveTo>
                  <a:pt x="0" y="60000"/>
                </a:moveTo>
                <a:lnTo>
                  <a:pt x="120000" y="60000"/>
                </a:lnTo>
              </a:path>
            </a:pathLst>
          </a:custGeom>
          <a:noFill/>
          <a:ln w="60325" cap="flat" cmpd="sng">
            <a:solidFill>
              <a:srgbClr val="EA4A5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11" name="Google Shape;111;p3"/>
          <p:cNvSpPr txBox="1"/>
          <p:nvPr/>
        </p:nvSpPr>
        <p:spPr>
          <a:xfrm>
            <a:off x="4543634" y="2690836"/>
            <a:ext cx="30166" cy="72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700" b="0" i="0" u="none" strike="noStrike" cap="none">
              <a:solidFill>
                <a:schemeClr val="dk1"/>
              </a:solidFill>
              <a:latin typeface="Arial"/>
              <a:ea typeface="Arial"/>
              <a:cs typeface="Arial"/>
              <a:sym typeface="Arial"/>
            </a:endParaRPr>
          </a:p>
        </p:txBody>
      </p:sp>
      <p:sp>
        <p:nvSpPr>
          <p:cNvPr id="112" name="Google Shape;112;p3"/>
          <p:cNvSpPr/>
          <p:nvPr/>
        </p:nvSpPr>
        <p:spPr>
          <a:xfrm>
            <a:off x="2038900" y="1534425"/>
            <a:ext cx="3449700" cy="2184200"/>
          </a:xfrm>
          <a:prstGeom prst="rect">
            <a:avLst/>
          </a:prstGeom>
          <a:solidFill>
            <a:srgbClr val="EA4A54"/>
          </a:solidFill>
          <a:ln w="19050" cap="flat" cmpd="sng">
            <a:solidFill>
              <a:srgbClr val="00191E"/>
            </a:solidFill>
            <a:prstDash val="solid"/>
            <a:miter lim="800000"/>
            <a:headEnd type="none" w="sm" len="sm"/>
            <a:tailEnd type="none" w="sm" len="sm"/>
          </a:ln>
        </p:spPr>
        <p:txBody>
          <a:bodyPr spcFirstLastPara="1" wrap="square" lIns="171450" tIns="91425" rIns="91425" bIns="91425" anchor="ctr" anchorCtr="0">
            <a:noAutofit/>
          </a:bodyPr>
          <a:lstStyle/>
          <a:p>
            <a:pPr marL="0" lvl="0" indent="0" algn="l" rtl="0">
              <a:lnSpc>
                <a:spcPct val="90000"/>
              </a:lnSpc>
              <a:spcBef>
                <a:spcPts val="0"/>
              </a:spcBef>
              <a:spcAft>
                <a:spcPts val="0"/>
              </a:spcAft>
              <a:buClr>
                <a:schemeClr val="lt1"/>
              </a:buClr>
              <a:buSzPts val="1600"/>
              <a:buFont typeface="Arial"/>
              <a:buNone/>
            </a:pPr>
            <a:r>
              <a:rPr lang="en-US" sz="1800" b="1" dirty="0">
                <a:solidFill>
                  <a:schemeClr val="lt1"/>
                </a:solidFill>
              </a:rPr>
              <a:t>Planning &amp; Organizing:</a:t>
            </a:r>
            <a:endParaRPr sz="1800" dirty="0">
              <a:solidFill>
                <a:schemeClr val="lt1"/>
              </a:solidFill>
            </a:endParaRPr>
          </a:p>
          <a:p>
            <a:pPr marL="171450" lvl="1" indent="-203200" algn="l" rtl="0">
              <a:lnSpc>
                <a:spcPct val="90000"/>
              </a:lnSpc>
              <a:spcBef>
                <a:spcPts val="560"/>
              </a:spcBef>
              <a:spcAft>
                <a:spcPts val="0"/>
              </a:spcAft>
              <a:buClr>
                <a:schemeClr val="lt1"/>
              </a:buClr>
              <a:buSzPts val="1400"/>
              <a:buChar char="•"/>
            </a:pPr>
            <a:r>
              <a:rPr lang="en-US" dirty="0">
                <a:solidFill>
                  <a:schemeClr val="lt1"/>
                </a:solidFill>
              </a:rPr>
              <a:t>Created standardized naming systems, file management, and notebook scripts.</a:t>
            </a:r>
            <a:endParaRPr sz="1600" dirty="0">
              <a:solidFill>
                <a:schemeClr val="dk1"/>
              </a:solidFill>
            </a:endParaRPr>
          </a:p>
          <a:p>
            <a:pPr marL="171450" lvl="1" indent="-203200" algn="l" rtl="0">
              <a:lnSpc>
                <a:spcPct val="90000"/>
              </a:lnSpc>
              <a:spcBef>
                <a:spcPts val="180"/>
              </a:spcBef>
              <a:spcAft>
                <a:spcPts val="0"/>
              </a:spcAft>
              <a:buClr>
                <a:schemeClr val="lt1"/>
              </a:buClr>
              <a:buSzPts val="1400"/>
              <a:buChar char="•"/>
            </a:pPr>
            <a:r>
              <a:rPr lang="en-US" dirty="0">
                <a:solidFill>
                  <a:schemeClr val="lt1"/>
                </a:solidFill>
              </a:rPr>
              <a:t>Weekly check-ins to align progress and integrate workflows across areas.</a:t>
            </a:r>
            <a:endParaRPr sz="1600" dirty="0"/>
          </a:p>
        </p:txBody>
      </p:sp>
      <p:sp>
        <p:nvSpPr>
          <p:cNvPr id="113" name="Google Shape;113;p3"/>
          <p:cNvSpPr txBox="1"/>
          <p:nvPr/>
        </p:nvSpPr>
        <p:spPr>
          <a:xfrm>
            <a:off x="7770130" y="2690836"/>
            <a:ext cx="30166" cy="72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700" b="0" i="0" u="none" strike="noStrike" cap="none">
              <a:solidFill>
                <a:schemeClr val="dk1"/>
              </a:solidFill>
              <a:latin typeface="Arial"/>
              <a:ea typeface="Arial"/>
              <a:cs typeface="Arial"/>
              <a:sym typeface="Arial"/>
            </a:endParaRPr>
          </a:p>
        </p:txBody>
      </p:sp>
      <p:sp>
        <p:nvSpPr>
          <p:cNvPr id="114" name="Google Shape;114;p3"/>
          <p:cNvSpPr/>
          <p:nvPr/>
        </p:nvSpPr>
        <p:spPr>
          <a:xfrm>
            <a:off x="6462550" y="1534425"/>
            <a:ext cx="4285200" cy="2107200"/>
          </a:xfrm>
          <a:prstGeom prst="rect">
            <a:avLst/>
          </a:prstGeom>
          <a:solidFill>
            <a:srgbClr val="D0D0D0"/>
          </a:solidFill>
          <a:ln w="41275" cap="flat" cmpd="sng">
            <a:solidFill>
              <a:schemeClr val="tx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200"/>
              <a:buFont typeface="Arial"/>
              <a:buNone/>
            </a:pPr>
            <a:r>
              <a:rPr lang="en-US" sz="1800" b="1" dirty="0">
                <a:solidFill>
                  <a:schemeClr val="dk1"/>
                </a:solidFill>
              </a:rPr>
              <a:t>Data Identification</a:t>
            </a:r>
            <a:endParaRPr sz="1800" dirty="0">
              <a:solidFill>
                <a:schemeClr val="dk1"/>
              </a:solidFill>
            </a:endParaRPr>
          </a:p>
          <a:p>
            <a:pPr marL="228600" lvl="1" indent="-203200" algn="l" rtl="0">
              <a:lnSpc>
                <a:spcPct val="90000"/>
              </a:lnSpc>
              <a:spcBef>
                <a:spcPts val="420"/>
              </a:spcBef>
              <a:spcAft>
                <a:spcPts val="0"/>
              </a:spcAft>
              <a:buClr>
                <a:schemeClr val="dk1"/>
              </a:buClr>
              <a:buSzPts val="1400"/>
              <a:buChar char="•"/>
            </a:pPr>
            <a:r>
              <a:rPr lang="en-US" dirty="0">
                <a:solidFill>
                  <a:schemeClr val="dk1"/>
                </a:solidFill>
              </a:rPr>
              <a:t>Determine what data we need to create a compelling, data-driven movie pitch.</a:t>
            </a:r>
            <a:endParaRPr dirty="0">
              <a:solidFill>
                <a:schemeClr val="dk1"/>
              </a:solidFill>
            </a:endParaRPr>
          </a:p>
          <a:p>
            <a:pPr marL="228600" lvl="1" indent="-203200" algn="l" rtl="0">
              <a:lnSpc>
                <a:spcPct val="90000"/>
              </a:lnSpc>
              <a:spcBef>
                <a:spcPts val="135"/>
              </a:spcBef>
              <a:spcAft>
                <a:spcPts val="0"/>
              </a:spcAft>
              <a:buClr>
                <a:schemeClr val="dk1"/>
              </a:buClr>
              <a:buSzPts val="1400"/>
              <a:buChar char="•"/>
            </a:pPr>
            <a:r>
              <a:rPr lang="en-US" dirty="0">
                <a:solidFill>
                  <a:schemeClr val="dk1"/>
                </a:solidFill>
              </a:rPr>
              <a:t>Identified key drivers of movie success: music, casting, genre, story.</a:t>
            </a:r>
            <a:endParaRPr dirty="0">
              <a:solidFill>
                <a:schemeClr val="dk1"/>
              </a:solidFill>
            </a:endParaRPr>
          </a:p>
          <a:p>
            <a:pPr marL="228600" lvl="1" indent="-203200" algn="l" rtl="0">
              <a:lnSpc>
                <a:spcPct val="90000"/>
              </a:lnSpc>
              <a:spcBef>
                <a:spcPts val="135"/>
              </a:spcBef>
              <a:spcAft>
                <a:spcPts val="0"/>
              </a:spcAft>
              <a:buClr>
                <a:schemeClr val="dk1"/>
              </a:buClr>
              <a:buSzPts val="1400"/>
              <a:buChar char="•"/>
            </a:pPr>
            <a:r>
              <a:rPr lang="en-US" dirty="0">
                <a:solidFill>
                  <a:schemeClr val="dk1"/>
                </a:solidFill>
              </a:rPr>
              <a:t>Defined team data roles based on interest areas (music = Mel, casting = Tanu, genre = Josh, storyline = Janice, budget = Melvin).</a:t>
            </a:r>
            <a:endParaRPr dirty="0">
              <a:solidFill>
                <a:schemeClr val="dk1"/>
              </a:solidFill>
            </a:endParaRPr>
          </a:p>
        </p:txBody>
      </p:sp>
      <p:sp>
        <p:nvSpPr>
          <p:cNvPr id="115" name="Google Shape;115;p3"/>
          <p:cNvSpPr/>
          <p:nvPr/>
        </p:nvSpPr>
        <p:spPr>
          <a:xfrm>
            <a:off x="2528375" y="3639294"/>
            <a:ext cx="7257203" cy="688324"/>
          </a:xfrm>
          <a:custGeom>
            <a:avLst/>
            <a:gdLst/>
            <a:ahLst/>
            <a:cxnLst/>
            <a:rect l="l" t="t" r="r" b="b"/>
            <a:pathLst>
              <a:path w="120000" h="120000" extrusionOk="0">
                <a:moveTo>
                  <a:pt x="120000" y="0"/>
                </a:moveTo>
                <a:lnTo>
                  <a:pt x="120000" y="63677"/>
                </a:lnTo>
                <a:lnTo>
                  <a:pt x="0" y="63677"/>
                </a:lnTo>
                <a:lnTo>
                  <a:pt x="0" y="120000"/>
                </a:lnTo>
              </a:path>
            </a:pathLst>
          </a:custGeom>
          <a:noFill/>
          <a:ln w="60325" cap="flat" cmpd="sng">
            <a:solidFill>
              <a:srgbClr val="EA4A5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16" name="Google Shape;116;p3"/>
          <p:cNvSpPr txBox="1"/>
          <p:nvPr/>
        </p:nvSpPr>
        <p:spPr>
          <a:xfrm>
            <a:off x="5974921" y="3979822"/>
            <a:ext cx="364111" cy="72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700" b="0" i="0" u="none" strike="noStrike" cap="none">
              <a:solidFill>
                <a:schemeClr val="dk1"/>
              </a:solidFill>
              <a:latin typeface="Arial"/>
              <a:ea typeface="Arial"/>
              <a:cs typeface="Arial"/>
              <a:sym typeface="Arial"/>
            </a:endParaRPr>
          </a:p>
        </p:txBody>
      </p:sp>
      <p:sp>
        <p:nvSpPr>
          <p:cNvPr id="117" name="Google Shape;117;p3"/>
          <p:cNvSpPr/>
          <p:nvPr/>
        </p:nvSpPr>
        <p:spPr>
          <a:xfrm>
            <a:off x="580575" y="4367675"/>
            <a:ext cx="3449700" cy="1894200"/>
          </a:xfrm>
          <a:prstGeom prst="rect">
            <a:avLst/>
          </a:prstGeom>
          <a:solidFill>
            <a:srgbClr val="D0D0D0"/>
          </a:solidFill>
          <a:ln w="41275" cap="flat" cmpd="sng">
            <a:solidFill>
              <a:schemeClr val="tx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200"/>
              <a:buFont typeface="Arial"/>
              <a:buNone/>
            </a:pPr>
            <a:r>
              <a:rPr lang="en-US" sz="1800" b="1">
                <a:solidFill>
                  <a:schemeClr val="dk1"/>
                </a:solidFill>
              </a:rPr>
              <a:t>Data Gathering:</a:t>
            </a:r>
            <a:endParaRPr sz="1800">
              <a:solidFill>
                <a:schemeClr val="dk1"/>
              </a:solidFill>
            </a:endParaRPr>
          </a:p>
          <a:p>
            <a:pPr marL="171450" lvl="1" indent="-203200" algn="l" rtl="0">
              <a:lnSpc>
                <a:spcPct val="90000"/>
              </a:lnSpc>
              <a:spcBef>
                <a:spcPts val="420"/>
              </a:spcBef>
              <a:spcAft>
                <a:spcPts val="0"/>
              </a:spcAft>
              <a:buClr>
                <a:schemeClr val="dk1"/>
              </a:buClr>
              <a:buSzPts val="1400"/>
              <a:buChar char="•"/>
            </a:pPr>
            <a:r>
              <a:rPr lang="en-US">
                <a:solidFill>
                  <a:schemeClr val="dk1"/>
                </a:solidFill>
              </a:rPr>
              <a:t>Used APIs (YouTube, Reddit, Spotify) and web scraping (AO3, The-Numbers) to gather unstructured, real-time content.</a:t>
            </a:r>
            <a:endParaRPr>
              <a:solidFill>
                <a:schemeClr val="dk1"/>
              </a:solidFill>
            </a:endParaRPr>
          </a:p>
          <a:p>
            <a:pPr marL="171450" lvl="1" indent="-203200" algn="l" rtl="0">
              <a:lnSpc>
                <a:spcPct val="90000"/>
              </a:lnSpc>
              <a:spcBef>
                <a:spcPts val="135"/>
              </a:spcBef>
              <a:spcAft>
                <a:spcPts val="0"/>
              </a:spcAft>
              <a:buClr>
                <a:schemeClr val="dk1"/>
              </a:buClr>
              <a:buSzPts val="1400"/>
              <a:buChar char="•"/>
            </a:pPr>
            <a:r>
              <a:rPr lang="en-US">
                <a:solidFill>
                  <a:schemeClr val="dk1"/>
                </a:solidFill>
              </a:rPr>
              <a:t>Translated multilingual comments (YouTube) and storylines (AO3)</a:t>
            </a:r>
            <a:endParaRPr>
              <a:solidFill>
                <a:schemeClr val="dk1"/>
              </a:solidFill>
            </a:endParaRPr>
          </a:p>
        </p:txBody>
      </p:sp>
      <p:sp>
        <p:nvSpPr>
          <p:cNvPr id="118" name="Google Shape;118;p3"/>
          <p:cNvSpPr/>
          <p:nvPr/>
        </p:nvSpPr>
        <p:spPr>
          <a:xfrm>
            <a:off x="4030275" y="5258250"/>
            <a:ext cx="543600" cy="112800"/>
          </a:xfrm>
          <a:custGeom>
            <a:avLst/>
            <a:gdLst/>
            <a:ahLst/>
            <a:cxnLst/>
            <a:rect l="l" t="t" r="r" b="b"/>
            <a:pathLst>
              <a:path w="120000" h="120000" extrusionOk="0">
                <a:moveTo>
                  <a:pt x="0" y="60000"/>
                </a:moveTo>
                <a:lnTo>
                  <a:pt x="120000" y="60000"/>
                </a:lnTo>
              </a:path>
            </a:pathLst>
          </a:custGeom>
          <a:noFill/>
          <a:ln w="60325" cap="flat" cmpd="sng">
            <a:solidFill>
              <a:srgbClr val="EA4A5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19" name="Google Shape;119;p3"/>
          <p:cNvSpPr txBox="1"/>
          <p:nvPr/>
        </p:nvSpPr>
        <p:spPr>
          <a:xfrm>
            <a:off x="4478605" y="5310989"/>
            <a:ext cx="30166" cy="72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700" b="0" i="0" u="none" strike="noStrike" cap="none">
              <a:solidFill>
                <a:schemeClr val="dk1"/>
              </a:solidFill>
              <a:latin typeface="Arial"/>
              <a:ea typeface="Arial"/>
              <a:cs typeface="Arial"/>
              <a:sym typeface="Arial"/>
            </a:endParaRPr>
          </a:p>
        </p:txBody>
      </p:sp>
      <p:sp>
        <p:nvSpPr>
          <p:cNvPr id="120" name="Google Shape;120;p3"/>
          <p:cNvSpPr/>
          <p:nvPr/>
        </p:nvSpPr>
        <p:spPr>
          <a:xfrm>
            <a:off x="4573887" y="4367680"/>
            <a:ext cx="3362400" cy="1894200"/>
          </a:xfrm>
          <a:prstGeom prst="rect">
            <a:avLst/>
          </a:prstGeom>
          <a:solidFill>
            <a:srgbClr val="D0D0D0"/>
          </a:solidFill>
          <a:ln w="41275" cap="flat" cmpd="sng">
            <a:solidFill>
              <a:schemeClr val="tx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200"/>
              <a:buFont typeface="Arial"/>
              <a:buNone/>
            </a:pPr>
            <a:r>
              <a:rPr lang="en-US" sz="1800" b="1">
                <a:solidFill>
                  <a:schemeClr val="dk1"/>
                </a:solidFill>
              </a:rPr>
              <a:t>Data Processing:</a:t>
            </a:r>
            <a:endParaRPr sz="1800">
              <a:solidFill>
                <a:schemeClr val="dk1"/>
              </a:solidFill>
            </a:endParaRPr>
          </a:p>
          <a:p>
            <a:pPr marL="171450" lvl="1" indent="-203200" algn="l" rtl="0">
              <a:lnSpc>
                <a:spcPct val="90000"/>
              </a:lnSpc>
              <a:spcBef>
                <a:spcPts val="420"/>
              </a:spcBef>
              <a:spcAft>
                <a:spcPts val="0"/>
              </a:spcAft>
              <a:buClr>
                <a:schemeClr val="dk1"/>
              </a:buClr>
              <a:buSzPts val="1400"/>
              <a:buChar char="•"/>
            </a:pPr>
            <a:r>
              <a:rPr lang="en-US">
                <a:solidFill>
                  <a:schemeClr val="dk1"/>
                </a:solidFill>
              </a:rPr>
              <a:t>Cleaned data for text and encoding issues (e.g., emojis, accents, missing values).</a:t>
            </a:r>
            <a:endParaRPr>
              <a:solidFill>
                <a:schemeClr val="dk1"/>
              </a:solidFill>
            </a:endParaRPr>
          </a:p>
          <a:p>
            <a:pPr marL="171450" lvl="1" indent="-203200" algn="l" rtl="0">
              <a:lnSpc>
                <a:spcPct val="90000"/>
              </a:lnSpc>
              <a:spcBef>
                <a:spcPts val="135"/>
              </a:spcBef>
              <a:spcAft>
                <a:spcPts val="0"/>
              </a:spcAft>
              <a:buClr>
                <a:schemeClr val="dk1"/>
              </a:buClr>
              <a:buSzPts val="1400"/>
              <a:buChar char="•"/>
            </a:pPr>
            <a:r>
              <a:rPr lang="en-US">
                <a:solidFill>
                  <a:schemeClr val="dk1"/>
                </a:solidFill>
              </a:rPr>
              <a:t>Used modular Python scripts to streamline fuzzy matching, sentiment tagging, and topic modeling across sources.</a:t>
            </a:r>
            <a:endParaRPr>
              <a:solidFill>
                <a:schemeClr val="dk1"/>
              </a:solidFill>
            </a:endParaRPr>
          </a:p>
        </p:txBody>
      </p:sp>
      <p:sp>
        <p:nvSpPr>
          <p:cNvPr id="121" name="Google Shape;121;p3"/>
          <p:cNvSpPr/>
          <p:nvPr/>
        </p:nvSpPr>
        <p:spPr>
          <a:xfrm>
            <a:off x="8479603" y="4367530"/>
            <a:ext cx="3093600" cy="1894200"/>
          </a:xfrm>
          <a:prstGeom prst="rect">
            <a:avLst/>
          </a:prstGeom>
          <a:solidFill>
            <a:srgbClr val="EA4A54"/>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lt1"/>
              </a:buClr>
              <a:buSzPts val="1200"/>
              <a:buFont typeface="Arial"/>
              <a:buNone/>
            </a:pPr>
            <a:r>
              <a:rPr lang="en-US" sz="1800" b="1" dirty="0">
                <a:solidFill>
                  <a:schemeClr val="lt1"/>
                </a:solidFill>
              </a:rPr>
              <a:t>Data Analysis &amp; Output:</a:t>
            </a:r>
            <a:endParaRPr sz="1800" dirty="0">
              <a:solidFill>
                <a:schemeClr val="dk1"/>
              </a:solidFill>
            </a:endParaRPr>
          </a:p>
          <a:p>
            <a:pPr marL="0" lvl="0" indent="0" algn="ctr" rtl="0">
              <a:lnSpc>
                <a:spcPct val="90000"/>
              </a:lnSpc>
              <a:spcBef>
                <a:spcPts val="420"/>
              </a:spcBef>
              <a:spcAft>
                <a:spcPts val="0"/>
              </a:spcAft>
              <a:buNone/>
            </a:pPr>
            <a:r>
              <a:rPr lang="en-US" dirty="0">
                <a:solidFill>
                  <a:schemeClr val="lt1"/>
                </a:solidFill>
              </a:rPr>
              <a:t>ChatGPT and Custom Analysis UI built with Gemini</a:t>
            </a:r>
            <a:endParaRPr dirty="0"/>
          </a:p>
        </p:txBody>
      </p:sp>
      <p:sp>
        <p:nvSpPr>
          <p:cNvPr id="122" name="Google Shape;122;p3"/>
          <p:cNvSpPr/>
          <p:nvPr/>
        </p:nvSpPr>
        <p:spPr>
          <a:xfrm>
            <a:off x="7936275" y="5258225"/>
            <a:ext cx="543600" cy="112800"/>
          </a:xfrm>
          <a:custGeom>
            <a:avLst/>
            <a:gdLst/>
            <a:ahLst/>
            <a:cxnLst/>
            <a:rect l="l" t="t" r="r" b="b"/>
            <a:pathLst>
              <a:path w="120000" h="120000" extrusionOk="0">
                <a:moveTo>
                  <a:pt x="0" y="60000"/>
                </a:moveTo>
                <a:lnTo>
                  <a:pt x="120000" y="60000"/>
                </a:lnTo>
              </a:path>
            </a:pathLst>
          </a:custGeom>
          <a:noFill/>
          <a:ln w="60325" cap="flat" cmpd="sng">
            <a:solidFill>
              <a:srgbClr val="EA4A5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493265" y="432134"/>
            <a:ext cx="6095996" cy="10315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4000" b="1" dirty="0"/>
              <a:t>Data Identification:</a:t>
            </a:r>
            <a:br>
              <a:rPr lang="en-US" sz="4000" b="1" dirty="0"/>
            </a:br>
            <a:r>
              <a:rPr lang="en-US" sz="2000" dirty="0"/>
              <a:t>Determine what data we need to create a compelling, data-driven movie pitch.</a:t>
            </a:r>
            <a:endParaRPr sz="2000" dirty="0"/>
          </a:p>
        </p:txBody>
      </p:sp>
      <p:pic>
        <p:nvPicPr>
          <p:cNvPr id="129" name="Google Shape;129;p4" descr="Magnifier placed on a white background"/>
          <p:cNvPicPr preferRelativeResize="0"/>
          <p:nvPr/>
        </p:nvPicPr>
        <p:blipFill rotWithShape="1">
          <a:blip r:embed="rId3">
            <a:alphaModFix/>
          </a:blip>
          <a:srcRect l="24445" r="21090"/>
          <a:stretch/>
        </p:blipFill>
        <p:spPr>
          <a:xfrm>
            <a:off x="6705161" y="0"/>
            <a:ext cx="5602739" cy="6858001"/>
          </a:xfrm>
          <a:prstGeom prst="rect">
            <a:avLst/>
          </a:prstGeom>
          <a:noFill/>
          <a:ln>
            <a:noFill/>
          </a:ln>
        </p:spPr>
      </p:pic>
      <p:sp>
        <p:nvSpPr>
          <p:cNvPr id="131" name="Google Shape;131;p4"/>
          <p:cNvSpPr txBox="1">
            <a:spLocks noGrp="1"/>
          </p:cNvSpPr>
          <p:nvPr>
            <p:ph type="body" idx="1"/>
          </p:nvPr>
        </p:nvSpPr>
        <p:spPr>
          <a:xfrm>
            <a:off x="587411" y="3189938"/>
            <a:ext cx="1289700" cy="624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600" b="1" dirty="0"/>
              <a:t>Music</a:t>
            </a:r>
            <a:endParaRPr sz="2600" dirty="0"/>
          </a:p>
        </p:txBody>
      </p:sp>
      <p:sp>
        <p:nvSpPr>
          <p:cNvPr id="133" name="Google Shape;133;p4"/>
          <p:cNvSpPr txBox="1">
            <a:spLocks noGrp="1"/>
          </p:cNvSpPr>
          <p:nvPr>
            <p:ph type="body" idx="1"/>
          </p:nvPr>
        </p:nvSpPr>
        <p:spPr>
          <a:xfrm>
            <a:off x="2344336" y="4235733"/>
            <a:ext cx="1834200" cy="624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600" b="1" dirty="0"/>
              <a:t>Storyline</a:t>
            </a:r>
            <a:endParaRPr sz="2600" dirty="0"/>
          </a:p>
        </p:txBody>
      </p:sp>
      <p:sp>
        <p:nvSpPr>
          <p:cNvPr id="135" name="Google Shape;135;p4"/>
          <p:cNvSpPr txBox="1">
            <a:spLocks noGrp="1"/>
          </p:cNvSpPr>
          <p:nvPr>
            <p:ph type="body" idx="1"/>
          </p:nvPr>
        </p:nvSpPr>
        <p:spPr>
          <a:xfrm>
            <a:off x="4518987" y="3282926"/>
            <a:ext cx="1289700" cy="624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600" b="1" dirty="0"/>
              <a:t>Genre</a:t>
            </a:r>
            <a:endParaRPr sz="2600" dirty="0"/>
          </a:p>
        </p:txBody>
      </p:sp>
      <p:sp>
        <p:nvSpPr>
          <p:cNvPr id="137" name="Google Shape;137;p4"/>
          <p:cNvSpPr txBox="1">
            <a:spLocks noGrp="1"/>
          </p:cNvSpPr>
          <p:nvPr>
            <p:ph type="body" idx="1"/>
          </p:nvPr>
        </p:nvSpPr>
        <p:spPr>
          <a:xfrm>
            <a:off x="723541" y="5957415"/>
            <a:ext cx="1289700" cy="624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600" b="1"/>
              <a:t>Actors</a:t>
            </a:r>
            <a:endParaRPr sz="2600"/>
          </a:p>
        </p:txBody>
      </p:sp>
      <p:sp>
        <p:nvSpPr>
          <p:cNvPr id="139" name="Google Shape;139;p4"/>
          <p:cNvSpPr txBox="1">
            <a:spLocks noGrp="1"/>
          </p:cNvSpPr>
          <p:nvPr>
            <p:ph type="body" idx="1"/>
          </p:nvPr>
        </p:nvSpPr>
        <p:spPr>
          <a:xfrm>
            <a:off x="4361211" y="6003522"/>
            <a:ext cx="1524000" cy="624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600" b="1" dirty="0"/>
              <a:t>Budget</a:t>
            </a:r>
            <a:endParaRPr sz="2600" dirty="0"/>
          </a:p>
        </p:txBody>
      </p:sp>
      <p:sp>
        <p:nvSpPr>
          <p:cNvPr id="153" name="Freeform 152">
            <a:extLst>
              <a:ext uri="{FF2B5EF4-FFF2-40B4-BE49-F238E27FC236}">
                <a16:creationId xmlns:a16="http://schemas.microsoft.com/office/drawing/2014/main" id="{678C794B-7974-7217-A41A-8811EB69BFBB}"/>
              </a:ext>
            </a:extLst>
          </p:cNvPr>
          <p:cNvSpPr/>
          <p:nvPr/>
        </p:nvSpPr>
        <p:spPr>
          <a:xfrm>
            <a:off x="4465667" y="2356678"/>
            <a:ext cx="770502" cy="748994"/>
          </a:xfrm>
          <a:custGeom>
            <a:avLst/>
            <a:gdLst>
              <a:gd name="connsiteX0" fmla="*/ 752774 w 770502"/>
              <a:gd name="connsiteY0" fmla="*/ 215078 h 748994"/>
              <a:gd name="connsiteX1" fmla="*/ 595602 w 770502"/>
              <a:gd name="connsiteY1" fmla="*/ 95958 h 748994"/>
              <a:gd name="connsiteX2" fmla="*/ 536042 w 770502"/>
              <a:gd name="connsiteY2" fmla="*/ 0 h 748994"/>
              <a:gd name="connsiteX3" fmla="*/ 0 w 770502"/>
              <a:gd name="connsiteY3" fmla="*/ 69487 h 748994"/>
              <a:gd name="connsiteX4" fmla="*/ 44670 w 770502"/>
              <a:gd name="connsiteY4" fmla="*/ 430157 h 748994"/>
              <a:gd name="connsiteX5" fmla="*/ 451665 w 770502"/>
              <a:gd name="connsiteY5" fmla="*/ 746157 h 748994"/>
              <a:gd name="connsiteX6" fmla="*/ 767664 w 770502"/>
              <a:gd name="connsiteY6" fmla="*/ 339162 h 748994"/>
              <a:gd name="connsiteX7" fmla="*/ 752774 w 770502"/>
              <a:gd name="connsiteY7" fmla="*/ 215078 h 748994"/>
              <a:gd name="connsiteX8" fmla="*/ 456628 w 770502"/>
              <a:gd name="connsiteY8" fmla="*/ 181989 h 748994"/>
              <a:gd name="connsiteX9" fmla="*/ 502953 w 770502"/>
              <a:gd name="connsiteY9" fmla="*/ 170408 h 748994"/>
              <a:gd name="connsiteX10" fmla="*/ 580712 w 770502"/>
              <a:gd name="connsiteY10" fmla="*/ 218387 h 748994"/>
              <a:gd name="connsiteX11" fmla="*/ 592293 w 770502"/>
              <a:gd name="connsiteY11" fmla="*/ 264712 h 748994"/>
              <a:gd name="connsiteX12" fmla="*/ 564167 w 770502"/>
              <a:gd name="connsiteY12" fmla="*/ 281256 h 748994"/>
              <a:gd name="connsiteX13" fmla="*/ 547623 w 770502"/>
              <a:gd name="connsiteY13" fmla="*/ 276293 h 748994"/>
              <a:gd name="connsiteX14" fmla="*/ 469864 w 770502"/>
              <a:gd name="connsiteY14" fmla="*/ 228314 h 748994"/>
              <a:gd name="connsiteX15" fmla="*/ 456628 w 770502"/>
              <a:gd name="connsiteY15" fmla="*/ 181989 h 748994"/>
              <a:gd name="connsiteX16" fmla="*/ 198534 w 770502"/>
              <a:gd name="connsiteY16" fmla="*/ 269675 h 748994"/>
              <a:gd name="connsiteX17" fmla="*/ 258094 w 770502"/>
              <a:gd name="connsiteY17" fmla="*/ 201843 h 748994"/>
              <a:gd name="connsiteX18" fmla="*/ 304419 w 770502"/>
              <a:gd name="connsiteY18" fmla="*/ 198534 h 748994"/>
              <a:gd name="connsiteX19" fmla="*/ 307728 w 770502"/>
              <a:gd name="connsiteY19" fmla="*/ 244858 h 748994"/>
              <a:gd name="connsiteX20" fmla="*/ 248167 w 770502"/>
              <a:gd name="connsiteY20" fmla="*/ 312691 h 748994"/>
              <a:gd name="connsiteX21" fmla="*/ 223351 w 770502"/>
              <a:gd name="connsiteY21" fmla="*/ 324272 h 748994"/>
              <a:gd name="connsiteX22" fmla="*/ 201843 w 770502"/>
              <a:gd name="connsiteY22" fmla="*/ 316000 h 748994"/>
              <a:gd name="connsiteX23" fmla="*/ 198534 w 770502"/>
              <a:gd name="connsiteY23" fmla="*/ 269675 h 748994"/>
              <a:gd name="connsiteX24" fmla="*/ 615455 w 770502"/>
              <a:gd name="connsiteY24" fmla="*/ 524460 h 748994"/>
              <a:gd name="connsiteX25" fmla="*/ 569130 w 770502"/>
              <a:gd name="connsiteY25" fmla="*/ 517843 h 748994"/>
              <a:gd name="connsiteX26" fmla="*/ 415267 w 770502"/>
              <a:gd name="connsiteY26" fmla="*/ 453319 h 748994"/>
              <a:gd name="connsiteX27" fmla="*/ 282911 w 770502"/>
              <a:gd name="connsiteY27" fmla="*/ 554240 h 748994"/>
              <a:gd name="connsiteX28" fmla="*/ 253131 w 770502"/>
              <a:gd name="connsiteY28" fmla="*/ 574094 h 748994"/>
              <a:gd name="connsiteX29" fmla="*/ 239895 w 770502"/>
              <a:gd name="connsiteY29" fmla="*/ 570785 h 748994"/>
              <a:gd name="connsiteX30" fmla="*/ 221696 w 770502"/>
              <a:gd name="connsiteY30" fmla="*/ 527769 h 748994"/>
              <a:gd name="connsiteX31" fmla="*/ 406994 w 770502"/>
              <a:gd name="connsiteY31" fmla="*/ 387141 h 748994"/>
              <a:gd name="connsiteX32" fmla="*/ 622073 w 770502"/>
              <a:gd name="connsiteY32" fmla="*/ 478136 h 748994"/>
              <a:gd name="connsiteX33" fmla="*/ 615455 w 770502"/>
              <a:gd name="connsiteY33" fmla="*/ 524460 h 7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0502" h="748994">
                <a:moveTo>
                  <a:pt x="752774" y="215078"/>
                </a:moveTo>
                <a:cubicBezTo>
                  <a:pt x="693214" y="188607"/>
                  <a:pt x="638617" y="148900"/>
                  <a:pt x="595602" y="95958"/>
                </a:cubicBezTo>
                <a:cubicBezTo>
                  <a:pt x="570785" y="66178"/>
                  <a:pt x="550932" y="34743"/>
                  <a:pt x="536042" y="0"/>
                </a:cubicBezTo>
                <a:lnTo>
                  <a:pt x="0" y="69487"/>
                </a:lnTo>
                <a:lnTo>
                  <a:pt x="44670" y="430157"/>
                </a:lnTo>
                <a:cubicBezTo>
                  <a:pt x="69487" y="630345"/>
                  <a:pt x="251476" y="770973"/>
                  <a:pt x="451665" y="746157"/>
                </a:cubicBezTo>
                <a:cubicBezTo>
                  <a:pt x="651853" y="721340"/>
                  <a:pt x="792481" y="539350"/>
                  <a:pt x="767664" y="339162"/>
                </a:cubicBezTo>
                <a:lnTo>
                  <a:pt x="752774" y="215078"/>
                </a:lnTo>
                <a:close/>
                <a:moveTo>
                  <a:pt x="456628" y="181989"/>
                </a:moveTo>
                <a:cubicBezTo>
                  <a:pt x="466555" y="167099"/>
                  <a:pt x="486408" y="162136"/>
                  <a:pt x="502953" y="170408"/>
                </a:cubicBezTo>
                <a:lnTo>
                  <a:pt x="580712" y="218387"/>
                </a:lnTo>
                <a:cubicBezTo>
                  <a:pt x="595602" y="228314"/>
                  <a:pt x="600565" y="248167"/>
                  <a:pt x="592293" y="264712"/>
                </a:cubicBezTo>
                <a:cubicBezTo>
                  <a:pt x="585675" y="274639"/>
                  <a:pt x="575748" y="281256"/>
                  <a:pt x="564167" y="281256"/>
                </a:cubicBezTo>
                <a:cubicBezTo>
                  <a:pt x="557549" y="281256"/>
                  <a:pt x="552586" y="279602"/>
                  <a:pt x="547623" y="276293"/>
                </a:cubicBezTo>
                <a:lnTo>
                  <a:pt x="469864" y="228314"/>
                </a:lnTo>
                <a:cubicBezTo>
                  <a:pt x="453319" y="218387"/>
                  <a:pt x="448356" y="198534"/>
                  <a:pt x="456628" y="181989"/>
                </a:cubicBezTo>
                <a:moveTo>
                  <a:pt x="198534" y="269675"/>
                </a:moveTo>
                <a:lnTo>
                  <a:pt x="258094" y="201843"/>
                </a:lnTo>
                <a:cubicBezTo>
                  <a:pt x="269675" y="188607"/>
                  <a:pt x="291183" y="186953"/>
                  <a:pt x="304419" y="198534"/>
                </a:cubicBezTo>
                <a:cubicBezTo>
                  <a:pt x="317654" y="210115"/>
                  <a:pt x="319309" y="231623"/>
                  <a:pt x="307728" y="244858"/>
                </a:cubicBezTo>
                <a:lnTo>
                  <a:pt x="248167" y="312691"/>
                </a:lnTo>
                <a:cubicBezTo>
                  <a:pt x="241550" y="319309"/>
                  <a:pt x="233277" y="324272"/>
                  <a:pt x="223351" y="324272"/>
                </a:cubicBezTo>
                <a:cubicBezTo>
                  <a:pt x="215078" y="324272"/>
                  <a:pt x="208461" y="320963"/>
                  <a:pt x="201843" y="316000"/>
                </a:cubicBezTo>
                <a:cubicBezTo>
                  <a:pt x="188607" y="304419"/>
                  <a:pt x="186953" y="282911"/>
                  <a:pt x="198534" y="269675"/>
                </a:cubicBezTo>
                <a:moveTo>
                  <a:pt x="615455" y="524460"/>
                </a:moveTo>
                <a:cubicBezTo>
                  <a:pt x="600565" y="536041"/>
                  <a:pt x="580712" y="532733"/>
                  <a:pt x="569130" y="517843"/>
                </a:cubicBezTo>
                <a:cubicBezTo>
                  <a:pt x="532733" y="469863"/>
                  <a:pt x="474827" y="445047"/>
                  <a:pt x="415267" y="453319"/>
                </a:cubicBezTo>
                <a:cubicBezTo>
                  <a:pt x="355707" y="459937"/>
                  <a:pt x="306073" y="499644"/>
                  <a:pt x="282911" y="554240"/>
                </a:cubicBezTo>
                <a:cubicBezTo>
                  <a:pt x="277947" y="567476"/>
                  <a:pt x="264712" y="574094"/>
                  <a:pt x="253131" y="574094"/>
                </a:cubicBezTo>
                <a:cubicBezTo>
                  <a:pt x="248167" y="574094"/>
                  <a:pt x="244858" y="572439"/>
                  <a:pt x="239895" y="570785"/>
                </a:cubicBezTo>
                <a:cubicBezTo>
                  <a:pt x="223351" y="564167"/>
                  <a:pt x="215078" y="544314"/>
                  <a:pt x="221696" y="527769"/>
                </a:cubicBezTo>
                <a:cubicBezTo>
                  <a:pt x="254785" y="451665"/>
                  <a:pt x="325926" y="397068"/>
                  <a:pt x="406994" y="387141"/>
                </a:cubicBezTo>
                <a:cubicBezTo>
                  <a:pt x="489717" y="377214"/>
                  <a:pt x="570785" y="411958"/>
                  <a:pt x="622073" y="478136"/>
                </a:cubicBezTo>
                <a:cubicBezTo>
                  <a:pt x="633654" y="493026"/>
                  <a:pt x="630345" y="514534"/>
                  <a:pt x="615455" y="524460"/>
                </a:cubicBezTo>
              </a:path>
            </a:pathLst>
          </a:custGeom>
          <a:solidFill>
            <a:srgbClr val="000000"/>
          </a:solidFill>
          <a:ln w="1647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56FD16ED-DFF4-841F-203D-02B6ADD01DC0}"/>
              </a:ext>
            </a:extLst>
          </p:cNvPr>
          <p:cNvSpPr/>
          <p:nvPr/>
        </p:nvSpPr>
        <p:spPr>
          <a:xfrm>
            <a:off x="5029695" y="1782584"/>
            <a:ext cx="757876" cy="760912"/>
          </a:xfrm>
          <a:custGeom>
            <a:avLst/>
            <a:gdLst>
              <a:gd name="connsiteX0" fmla="*/ 34883 w 757876"/>
              <a:gd name="connsiteY0" fmla="*/ 0 h 760912"/>
              <a:gd name="connsiteX1" fmla="*/ 1794 w 757876"/>
              <a:gd name="connsiteY1" fmla="*/ 362324 h 760912"/>
              <a:gd name="connsiteX2" fmla="*/ 329375 w 757876"/>
              <a:gd name="connsiteY2" fmla="*/ 759392 h 760912"/>
              <a:gd name="connsiteX3" fmla="*/ 724788 w 757876"/>
              <a:gd name="connsiteY3" fmla="*/ 430157 h 760912"/>
              <a:gd name="connsiteX4" fmla="*/ 757877 w 757876"/>
              <a:gd name="connsiteY4" fmla="*/ 67832 h 760912"/>
              <a:gd name="connsiteX5" fmla="*/ 34883 w 757876"/>
              <a:gd name="connsiteY5" fmla="*/ 0 h 760912"/>
              <a:gd name="connsiteX6" fmla="*/ 198673 w 757876"/>
              <a:gd name="connsiteY6" fmla="*/ 201843 h 760912"/>
              <a:gd name="connsiteX7" fmla="*/ 289668 w 757876"/>
              <a:gd name="connsiteY7" fmla="*/ 210115 h 760912"/>
              <a:gd name="connsiteX8" fmla="*/ 319448 w 757876"/>
              <a:gd name="connsiteY8" fmla="*/ 246513 h 760912"/>
              <a:gd name="connsiteX9" fmla="*/ 286359 w 757876"/>
              <a:gd name="connsiteY9" fmla="*/ 276293 h 760912"/>
              <a:gd name="connsiteX10" fmla="*/ 283050 w 757876"/>
              <a:gd name="connsiteY10" fmla="*/ 276293 h 760912"/>
              <a:gd name="connsiteX11" fmla="*/ 192055 w 757876"/>
              <a:gd name="connsiteY11" fmla="*/ 268021 h 760912"/>
              <a:gd name="connsiteX12" fmla="*/ 162275 w 757876"/>
              <a:gd name="connsiteY12" fmla="*/ 231623 h 760912"/>
              <a:gd name="connsiteX13" fmla="*/ 198673 w 757876"/>
              <a:gd name="connsiteY13" fmla="*/ 201843 h 760912"/>
              <a:gd name="connsiteX14" fmla="*/ 554380 w 757876"/>
              <a:gd name="connsiteY14" fmla="*/ 522806 h 760912"/>
              <a:gd name="connsiteX15" fmla="*/ 364118 w 757876"/>
              <a:gd name="connsiteY15" fmla="*/ 622073 h 760912"/>
              <a:gd name="connsiteX16" fmla="*/ 342610 w 757876"/>
              <a:gd name="connsiteY16" fmla="*/ 620418 h 760912"/>
              <a:gd name="connsiteX17" fmla="*/ 152349 w 757876"/>
              <a:gd name="connsiteY17" fmla="*/ 486408 h 760912"/>
              <a:gd name="connsiteX18" fmla="*/ 168893 w 757876"/>
              <a:gd name="connsiteY18" fmla="*/ 441738 h 760912"/>
              <a:gd name="connsiteX19" fmla="*/ 213563 w 757876"/>
              <a:gd name="connsiteY19" fmla="*/ 458282 h 760912"/>
              <a:gd name="connsiteX20" fmla="*/ 349228 w 757876"/>
              <a:gd name="connsiteY20" fmla="*/ 554240 h 760912"/>
              <a:gd name="connsiteX21" fmla="*/ 501437 w 757876"/>
              <a:gd name="connsiteY21" fmla="*/ 484754 h 760912"/>
              <a:gd name="connsiteX22" fmla="*/ 547762 w 757876"/>
              <a:gd name="connsiteY22" fmla="*/ 476481 h 760912"/>
              <a:gd name="connsiteX23" fmla="*/ 554380 w 757876"/>
              <a:gd name="connsiteY23" fmla="*/ 522806 h 760912"/>
              <a:gd name="connsiteX24" fmla="*/ 557689 w 757876"/>
              <a:gd name="connsiteY24" fmla="*/ 301110 h 760912"/>
              <a:gd name="connsiteX25" fmla="*/ 554380 w 757876"/>
              <a:gd name="connsiteY25" fmla="*/ 301110 h 760912"/>
              <a:gd name="connsiteX26" fmla="*/ 463385 w 757876"/>
              <a:gd name="connsiteY26" fmla="*/ 292837 h 760912"/>
              <a:gd name="connsiteX27" fmla="*/ 433605 w 757876"/>
              <a:gd name="connsiteY27" fmla="*/ 256440 h 760912"/>
              <a:gd name="connsiteX28" fmla="*/ 470003 w 757876"/>
              <a:gd name="connsiteY28" fmla="*/ 226660 h 760912"/>
              <a:gd name="connsiteX29" fmla="*/ 560998 w 757876"/>
              <a:gd name="connsiteY29" fmla="*/ 234932 h 760912"/>
              <a:gd name="connsiteX30" fmla="*/ 590778 w 757876"/>
              <a:gd name="connsiteY30" fmla="*/ 271330 h 760912"/>
              <a:gd name="connsiteX31" fmla="*/ 557689 w 757876"/>
              <a:gd name="connsiteY31" fmla="*/ 301110 h 76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7876" h="760912">
                <a:moveTo>
                  <a:pt x="34883" y="0"/>
                </a:moveTo>
                <a:lnTo>
                  <a:pt x="1794" y="362324"/>
                </a:lnTo>
                <a:cubicBezTo>
                  <a:pt x="-18060" y="562513"/>
                  <a:pt x="129186" y="741193"/>
                  <a:pt x="329375" y="759392"/>
                </a:cubicBezTo>
                <a:cubicBezTo>
                  <a:pt x="529563" y="777591"/>
                  <a:pt x="706589" y="630345"/>
                  <a:pt x="724788" y="430157"/>
                </a:cubicBezTo>
                <a:lnTo>
                  <a:pt x="757877" y="67832"/>
                </a:lnTo>
                <a:lnTo>
                  <a:pt x="34883" y="0"/>
                </a:lnTo>
                <a:close/>
                <a:moveTo>
                  <a:pt x="198673" y="201843"/>
                </a:moveTo>
                <a:lnTo>
                  <a:pt x="289668" y="210115"/>
                </a:lnTo>
                <a:cubicBezTo>
                  <a:pt x="307867" y="211769"/>
                  <a:pt x="321102" y="228314"/>
                  <a:pt x="319448" y="246513"/>
                </a:cubicBezTo>
                <a:cubicBezTo>
                  <a:pt x="317794" y="263057"/>
                  <a:pt x="302904" y="276293"/>
                  <a:pt x="286359" y="276293"/>
                </a:cubicBezTo>
                <a:cubicBezTo>
                  <a:pt x="284705" y="276293"/>
                  <a:pt x="284705" y="276293"/>
                  <a:pt x="283050" y="276293"/>
                </a:cubicBezTo>
                <a:lnTo>
                  <a:pt x="192055" y="268021"/>
                </a:lnTo>
                <a:cubicBezTo>
                  <a:pt x="173856" y="266366"/>
                  <a:pt x="160621" y="249822"/>
                  <a:pt x="162275" y="231623"/>
                </a:cubicBezTo>
                <a:cubicBezTo>
                  <a:pt x="163930" y="213424"/>
                  <a:pt x="180474" y="200188"/>
                  <a:pt x="198673" y="201843"/>
                </a:cubicBezTo>
                <a:moveTo>
                  <a:pt x="554380" y="522806"/>
                </a:moveTo>
                <a:cubicBezTo>
                  <a:pt x="509710" y="584021"/>
                  <a:pt x="438568" y="622073"/>
                  <a:pt x="364118" y="622073"/>
                </a:cubicBezTo>
                <a:cubicBezTo>
                  <a:pt x="357500" y="622073"/>
                  <a:pt x="349228" y="622073"/>
                  <a:pt x="342610" y="620418"/>
                </a:cubicBezTo>
                <a:cubicBezTo>
                  <a:pt x="259888" y="612146"/>
                  <a:pt x="187092" y="560858"/>
                  <a:pt x="152349" y="486408"/>
                </a:cubicBezTo>
                <a:cubicBezTo>
                  <a:pt x="144076" y="469864"/>
                  <a:pt x="152349" y="450010"/>
                  <a:pt x="168893" y="441738"/>
                </a:cubicBezTo>
                <a:cubicBezTo>
                  <a:pt x="185438" y="433466"/>
                  <a:pt x="205291" y="441738"/>
                  <a:pt x="213563" y="458282"/>
                </a:cubicBezTo>
                <a:cubicBezTo>
                  <a:pt x="238380" y="512879"/>
                  <a:pt x="291322" y="549277"/>
                  <a:pt x="349228" y="554240"/>
                </a:cubicBezTo>
                <a:cubicBezTo>
                  <a:pt x="408788" y="559204"/>
                  <a:pt x="466694" y="532733"/>
                  <a:pt x="501437" y="484754"/>
                </a:cubicBezTo>
                <a:cubicBezTo>
                  <a:pt x="511364" y="469864"/>
                  <a:pt x="532872" y="466555"/>
                  <a:pt x="547762" y="476481"/>
                </a:cubicBezTo>
                <a:cubicBezTo>
                  <a:pt x="560998" y="486408"/>
                  <a:pt x="564306" y="507916"/>
                  <a:pt x="554380" y="522806"/>
                </a:cubicBezTo>
                <a:moveTo>
                  <a:pt x="557689" y="301110"/>
                </a:moveTo>
                <a:cubicBezTo>
                  <a:pt x="556034" y="301110"/>
                  <a:pt x="556034" y="301110"/>
                  <a:pt x="554380" y="301110"/>
                </a:cubicBezTo>
                <a:lnTo>
                  <a:pt x="463385" y="292837"/>
                </a:lnTo>
                <a:cubicBezTo>
                  <a:pt x="445186" y="291183"/>
                  <a:pt x="431950" y="274639"/>
                  <a:pt x="433605" y="256440"/>
                </a:cubicBezTo>
                <a:cubicBezTo>
                  <a:pt x="435259" y="238241"/>
                  <a:pt x="451804" y="225005"/>
                  <a:pt x="470003" y="226660"/>
                </a:cubicBezTo>
                <a:lnTo>
                  <a:pt x="560998" y="234932"/>
                </a:lnTo>
                <a:cubicBezTo>
                  <a:pt x="579196" y="236586"/>
                  <a:pt x="592432" y="253131"/>
                  <a:pt x="590778" y="271330"/>
                </a:cubicBezTo>
                <a:cubicBezTo>
                  <a:pt x="589123" y="287874"/>
                  <a:pt x="574233" y="301110"/>
                  <a:pt x="557689" y="301110"/>
                </a:cubicBezTo>
              </a:path>
            </a:pathLst>
          </a:custGeom>
          <a:solidFill>
            <a:srgbClr val="EB4954"/>
          </a:solidFill>
          <a:ln w="1647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23CE094-EAAB-ABD9-1642-FFBD7D93AAFA}"/>
              </a:ext>
            </a:extLst>
          </p:cNvPr>
          <p:cNvSpPr/>
          <p:nvPr/>
        </p:nvSpPr>
        <p:spPr>
          <a:xfrm>
            <a:off x="2622838" y="3276752"/>
            <a:ext cx="1243332" cy="815951"/>
          </a:xfrm>
          <a:custGeom>
            <a:avLst/>
            <a:gdLst>
              <a:gd name="connsiteX0" fmla="*/ 1172447 w 1243332"/>
              <a:gd name="connsiteY0" fmla="*/ 157917 h 815951"/>
              <a:gd name="connsiteX1" fmla="*/ 1172229 w 1243332"/>
              <a:gd name="connsiteY1" fmla="*/ 157917 h 815951"/>
              <a:gd name="connsiteX2" fmla="*/ 1133917 w 1243332"/>
              <a:gd name="connsiteY2" fmla="*/ 159123 h 815951"/>
              <a:gd name="connsiteX3" fmla="*/ 1128422 w 1243332"/>
              <a:gd name="connsiteY3" fmla="*/ 100415 h 815951"/>
              <a:gd name="connsiteX4" fmla="*/ 1112740 w 1243332"/>
              <a:gd name="connsiteY4" fmla="*/ 100020 h 815951"/>
              <a:gd name="connsiteX5" fmla="*/ 1067997 w 1243332"/>
              <a:gd name="connsiteY5" fmla="*/ 102183 h 815951"/>
              <a:gd name="connsiteX6" fmla="*/ 1059514 w 1243332"/>
              <a:gd name="connsiteY6" fmla="*/ 3900 h 815951"/>
              <a:gd name="connsiteX7" fmla="*/ 1002638 w 1243332"/>
              <a:gd name="connsiteY7" fmla="*/ 28 h 815951"/>
              <a:gd name="connsiteX8" fmla="*/ 624768 w 1243332"/>
              <a:gd name="connsiteY8" fmla="*/ 163210 h 815951"/>
              <a:gd name="connsiteX9" fmla="*/ 618572 w 1243332"/>
              <a:gd name="connsiteY9" fmla="*/ 163210 h 815951"/>
              <a:gd name="connsiteX10" fmla="*/ 240698 w 1243332"/>
              <a:gd name="connsiteY10" fmla="*/ 28 h 815951"/>
              <a:gd name="connsiteX11" fmla="*/ 183821 w 1243332"/>
              <a:gd name="connsiteY11" fmla="*/ 3900 h 815951"/>
              <a:gd name="connsiteX12" fmla="*/ 175342 w 1243332"/>
              <a:gd name="connsiteY12" fmla="*/ 102177 h 815951"/>
              <a:gd name="connsiteX13" fmla="*/ 130602 w 1243332"/>
              <a:gd name="connsiteY13" fmla="*/ 100014 h 815951"/>
              <a:gd name="connsiteX14" fmla="*/ 114918 w 1243332"/>
              <a:gd name="connsiteY14" fmla="*/ 100409 h 815951"/>
              <a:gd name="connsiteX15" fmla="*/ 109430 w 1243332"/>
              <a:gd name="connsiteY15" fmla="*/ 159117 h 815951"/>
              <a:gd name="connsiteX16" fmla="*/ 71114 w 1243332"/>
              <a:gd name="connsiteY16" fmla="*/ 157911 h 815951"/>
              <a:gd name="connsiteX17" fmla="*/ 70895 w 1243332"/>
              <a:gd name="connsiteY17" fmla="*/ 157911 h 815951"/>
              <a:gd name="connsiteX18" fmla="*/ 42774 w 1243332"/>
              <a:gd name="connsiteY18" fmla="*/ 183549 h 815951"/>
              <a:gd name="connsiteX19" fmla="*/ 132 w 1243332"/>
              <a:gd name="connsiteY19" fmla="*/ 643981 h 815951"/>
              <a:gd name="connsiteX20" fmla="*/ 25595 w 1243332"/>
              <a:gd name="connsiteY20" fmla="*/ 674854 h 815951"/>
              <a:gd name="connsiteX21" fmla="*/ 28276 w 1243332"/>
              <a:gd name="connsiteY21" fmla="*/ 674983 h 815951"/>
              <a:gd name="connsiteX22" fmla="*/ 29203 w 1243332"/>
              <a:gd name="connsiteY22" fmla="*/ 674970 h 815951"/>
              <a:gd name="connsiteX23" fmla="*/ 59444 w 1243332"/>
              <a:gd name="connsiteY23" fmla="*/ 674502 h 815951"/>
              <a:gd name="connsiteX24" fmla="*/ 555489 w 1243332"/>
              <a:gd name="connsiteY24" fmla="*/ 806383 h 815951"/>
              <a:gd name="connsiteX25" fmla="*/ 586851 w 1243332"/>
              <a:gd name="connsiteY25" fmla="*/ 815952 h 815951"/>
              <a:gd name="connsiteX26" fmla="*/ 657243 w 1243332"/>
              <a:gd name="connsiteY26" fmla="*/ 815952 h 815951"/>
              <a:gd name="connsiteX27" fmla="*/ 687482 w 1243332"/>
              <a:gd name="connsiteY27" fmla="*/ 807107 h 815951"/>
              <a:gd name="connsiteX28" fmla="*/ 1186123 w 1243332"/>
              <a:gd name="connsiteY28" fmla="*/ 674508 h 815951"/>
              <a:gd name="connsiteX29" fmla="*/ 1214090 w 1243332"/>
              <a:gd name="connsiteY29" fmla="*/ 674935 h 815951"/>
              <a:gd name="connsiteX30" fmla="*/ 1214891 w 1243332"/>
              <a:gd name="connsiteY30" fmla="*/ 674949 h 815951"/>
              <a:gd name="connsiteX31" fmla="*/ 1243332 w 1243332"/>
              <a:gd name="connsiteY31" fmla="*/ 646641 h 815951"/>
              <a:gd name="connsiteX32" fmla="*/ 1243210 w 1243332"/>
              <a:gd name="connsiteY32" fmla="*/ 643944 h 815951"/>
              <a:gd name="connsiteX33" fmla="*/ 1200562 w 1243332"/>
              <a:gd name="connsiteY33" fmla="*/ 183549 h 815951"/>
              <a:gd name="connsiteX34" fmla="*/ 1172447 w 1243332"/>
              <a:gd name="connsiteY34" fmla="*/ 157917 h 815951"/>
              <a:gd name="connsiteX35" fmla="*/ 571703 w 1243332"/>
              <a:gd name="connsiteY35" fmla="*/ 781538 h 815951"/>
              <a:gd name="connsiteX36" fmla="*/ 59436 w 1243332"/>
              <a:gd name="connsiteY36" fmla="*/ 644836 h 815951"/>
              <a:gd name="connsiteX37" fmla="*/ 29808 w 1243332"/>
              <a:gd name="connsiteY37" fmla="*/ 645270 h 815951"/>
              <a:gd name="connsiteX38" fmla="*/ 72196 w 1243332"/>
              <a:gd name="connsiteY38" fmla="*/ 187599 h 815951"/>
              <a:gd name="connsiteX39" fmla="*/ 106651 w 1243332"/>
              <a:gd name="connsiteY39" fmla="*/ 188717 h 815951"/>
              <a:gd name="connsiteX40" fmla="*/ 66949 w 1243332"/>
              <a:gd name="connsiteY40" fmla="*/ 612852 h 815951"/>
              <a:gd name="connsiteX41" fmla="*/ 80597 w 1243332"/>
              <a:gd name="connsiteY41" fmla="*/ 612609 h 815951"/>
              <a:gd name="connsiteX42" fmla="*/ 572310 w 1243332"/>
              <a:gd name="connsiteY42" fmla="*/ 780538 h 815951"/>
              <a:gd name="connsiteX43" fmla="*/ 576483 w 1243332"/>
              <a:gd name="connsiteY43" fmla="*/ 783821 h 815951"/>
              <a:gd name="connsiteX44" fmla="*/ 571703 w 1243332"/>
              <a:gd name="connsiteY44" fmla="*/ 781538 h 815951"/>
              <a:gd name="connsiteX45" fmla="*/ 606590 w 1243332"/>
              <a:gd name="connsiteY45" fmla="*/ 770042 h 815951"/>
              <a:gd name="connsiteX46" fmla="*/ 99521 w 1243332"/>
              <a:gd name="connsiteY46" fmla="*/ 583233 h 815951"/>
              <a:gd name="connsiteX47" fmla="*/ 141962 w 1243332"/>
              <a:gd name="connsiteY47" fmla="*/ 129847 h 815951"/>
              <a:gd name="connsiteX48" fmla="*/ 172799 w 1243332"/>
              <a:gd name="connsiteY48" fmla="*/ 131654 h 815951"/>
              <a:gd name="connsiteX49" fmla="*/ 137696 w 1243332"/>
              <a:gd name="connsiteY49" fmla="*/ 538472 h 815951"/>
              <a:gd name="connsiteX50" fmla="*/ 606832 w 1243332"/>
              <a:gd name="connsiteY50" fmla="*/ 765800 h 815951"/>
              <a:gd name="connsiteX51" fmla="*/ 606832 w 1243332"/>
              <a:gd name="connsiteY51" fmla="*/ 769927 h 815951"/>
              <a:gd name="connsiteX52" fmla="*/ 606590 w 1243332"/>
              <a:gd name="connsiteY52" fmla="*/ 770040 h 815951"/>
              <a:gd name="connsiteX53" fmla="*/ 606590 w 1243332"/>
              <a:gd name="connsiteY53" fmla="*/ 724808 h 815951"/>
              <a:gd name="connsiteX54" fmla="*/ 169629 w 1243332"/>
              <a:gd name="connsiteY54" fmla="*/ 513547 h 815951"/>
              <a:gd name="connsiteX55" fmla="*/ 211292 w 1243332"/>
              <a:gd name="connsiteY55" fmla="*/ 30717 h 815951"/>
              <a:gd name="connsiteX56" fmla="*/ 240701 w 1243332"/>
              <a:gd name="connsiteY56" fmla="*/ 29706 h 815951"/>
              <a:gd name="connsiteX57" fmla="*/ 600128 w 1243332"/>
              <a:gd name="connsiteY57" fmla="*/ 186689 h 815951"/>
              <a:gd name="connsiteX58" fmla="*/ 606832 w 1243332"/>
              <a:gd name="connsiteY58" fmla="*/ 193770 h 815951"/>
              <a:gd name="connsiteX59" fmla="*/ 606832 w 1243332"/>
              <a:gd name="connsiteY59" fmla="*/ 724706 h 815951"/>
              <a:gd name="connsiteX60" fmla="*/ 606587 w 1243332"/>
              <a:gd name="connsiteY60" fmla="*/ 724805 h 815951"/>
              <a:gd name="connsiteX61" fmla="*/ 636501 w 1243332"/>
              <a:gd name="connsiteY61" fmla="*/ 193785 h 815951"/>
              <a:gd name="connsiteX62" fmla="*/ 643212 w 1243332"/>
              <a:gd name="connsiteY62" fmla="*/ 186697 h 815951"/>
              <a:gd name="connsiteX63" fmla="*/ 1002641 w 1243332"/>
              <a:gd name="connsiteY63" fmla="*/ 29703 h 815951"/>
              <a:gd name="connsiteX64" fmla="*/ 1032048 w 1243332"/>
              <a:gd name="connsiteY64" fmla="*/ 30714 h 815951"/>
              <a:gd name="connsiteX65" fmla="*/ 1073711 w 1243332"/>
              <a:gd name="connsiteY65" fmla="*/ 513544 h 815951"/>
              <a:gd name="connsiteX66" fmla="*/ 636746 w 1243332"/>
              <a:gd name="connsiteY66" fmla="*/ 724805 h 815951"/>
              <a:gd name="connsiteX67" fmla="*/ 636501 w 1243332"/>
              <a:gd name="connsiteY67" fmla="*/ 724700 h 815951"/>
              <a:gd name="connsiteX68" fmla="*/ 636501 w 1243332"/>
              <a:gd name="connsiteY68" fmla="*/ 769934 h 815951"/>
              <a:gd name="connsiteX69" fmla="*/ 636501 w 1243332"/>
              <a:gd name="connsiteY69" fmla="*/ 765807 h 815951"/>
              <a:gd name="connsiteX70" fmla="*/ 1105643 w 1243332"/>
              <a:gd name="connsiteY70" fmla="*/ 538479 h 815951"/>
              <a:gd name="connsiteX71" fmla="*/ 1070538 w 1243332"/>
              <a:gd name="connsiteY71" fmla="*/ 131657 h 815951"/>
              <a:gd name="connsiteX72" fmla="*/ 1101377 w 1243332"/>
              <a:gd name="connsiteY72" fmla="*/ 129850 h 815951"/>
              <a:gd name="connsiteX73" fmla="*/ 1143817 w 1243332"/>
              <a:gd name="connsiteY73" fmla="*/ 583233 h 815951"/>
              <a:gd name="connsiteX74" fmla="*/ 636743 w 1243332"/>
              <a:gd name="connsiteY74" fmla="*/ 770040 h 815951"/>
              <a:gd name="connsiteX75" fmla="*/ 636501 w 1243332"/>
              <a:gd name="connsiteY75" fmla="*/ 769927 h 815951"/>
              <a:gd name="connsiteX76" fmla="*/ 1186116 w 1243332"/>
              <a:gd name="connsiteY76" fmla="*/ 644840 h 815951"/>
              <a:gd name="connsiteX77" fmla="*/ 671774 w 1243332"/>
              <a:gd name="connsiteY77" fmla="*/ 781934 h 815951"/>
              <a:gd name="connsiteX78" fmla="*/ 665717 w 1243332"/>
              <a:gd name="connsiteY78" fmla="*/ 784753 h 815951"/>
              <a:gd name="connsiteX79" fmla="*/ 670638 w 1243332"/>
              <a:gd name="connsiteY79" fmla="*/ 780817 h 815951"/>
              <a:gd name="connsiteX80" fmla="*/ 1162741 w 1243332"/>
              <a:gd name="connsiteY80" fmla="*/ 612620 h 815951"/>
              <a:gd name="connsiteX81" fmla="*/ 1176389 w 1243332"/>
              <a:gd name="connsiteY81" fmla="*/ 612864 h 815951"/>
              <a:gd name="connsiteX82" fmla="*/ 1136685 w 1243332"/>
              <a:gd name="connsiteY82" fmla="*/ 188717 h 815951"/>
              <a:gd name="connsiteX83" fmla="*/ 1171142 w 1243332"/>
              <a:gd name="connsiteY83" fmla="*/ 187599 h 815951"/>
              <a:gd name="connsiteX84" fmla="*/ 1213527 w 1243332"/>
              <a:gd name="connsiteY84" fmla="*/ 645227 h 815951"/>
              <a:gd name="connsiteX85" fmla="*/ 1186116 w 1243332"/>
              <a:gd name="connsiteY85" fmla="*/ 644833 h 81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43332" h="815951">
                <a:moveTo>
                  <a:pt x="1172447" y="157917"/>
                </a:moveTo>
                <a:lnTo>
                  <a:pt x="1172229" y="157917"/>
                </a:lnTo>
                <a:cubicBezTo>
                  <a:pt x="1162076" y="157997"/>
                  <a:pt x="1149111" y="158327"/>
                  <a:pt x="1133917" y="159123"/>
                </a:cubicBezTo>
                <a:lnTo>
                  <a:pt x="1128422" y="100415"/>
                </a:lnTo>
                <a:cubicBezTo>
                  <a:pt x="1128422" y="100415"/>
                  <a:pt x="1122942" y="100020"/>
                  <a:pt x="1112740" y="100020"/>
                </a:cubicBezTo>
                <a:cubicBezTo>
                  <a:pt x="1102479" y="100020"/>
                  <a:pt x="1087076" y="100550"/>
                  <a:pt x="1067997" y="102183"/>
                </a:cubicBezTo>
                <a:lnTo>
                  <a:pt x="1059514" y="3900"/>
                </a:lnTo>
                <a:cubicBezTo>
                  <a:pt x="1040691" y="1086"/>
                  <a:pt x="1021669" y="-209"/>
                  <a:pt x="1002638" y="28"/>
                </a:cubicBezTo>
                <a:cubicBezTo>
                  <a:pt x="859625" y="264"/>
                  <a:pt x="722995" y="59268"/>
                  <a:pt x="624768" y="163210"/>
                </a:cubicBezTo>
                <a:lnTo>
                  <a:pt x="618572" y="163210"/>
                </a:lnTo>
                <a:cubicBezTo>
                  <a:pt x="520339" y="59272"/>
                  <a:pt x="383711" y="270"/>
                  <a:pt x="240698" y="28"/>
                </a:cubicBezTo>
                <a:cubicBezTo>
                  <a:pt x="221666" y="-211"/>
                  <a:pt x="202645" y="1084"/>
                  <a:pt x="183821" y="3900"/>
                </a:cubicBezTo>
                <a:lnTo>
                  <a:pt x="175342" y="102177"/>
                </a:lnTo>
                <a:cubicBezTo>
                  <a:pt x="156258" y="100545"/>
                  <a:pt x="140858" y="100014"/>
                  <a:pt x="130602" y="100014"/>
                </a:cubicBezTo>
                <a:cubicBezTo>
                  <a:pt x="120404" y="100014"/>
                  <a:pt x="114918" y="100409"/>
                  <a:pt x="114918" y="100409"/>
                </a:cubicBezTo>
                <a:lnTo>
                  <a:pt x="109430" y="159117"/>
                </a:lnTo>
                <a:cubicBezTo>
                  <a:pt x="94234" y="158321"/>
                  <a:pt x="81266" y="157991"/>
                  <a:pt x="71114" y="157911"/>
                </a:cubicBezTo>
                <a:lnTo>
                  <a:pt x="70895" y="157911"/>
                </a:lnTo>
                <a:cubicBezTo>
                  <a:pt x="56305" y="157908"/>
                  <a:pt x="44116" y="169021"/>
                  <a:pt x="42774" y="183549"/>
                </a:cubicBezTo>
                <a:lnTo>
                  <a:pt x="132" y="643981"/>
                </a:lnTo>
                <a:cubicBezTo>
                  <a:pt x="-1362" y="659538"/>
                  <a:pt x="10038" y="673360"/>
                  <a:pt x="25595" y="674854"/>
                </a:cubicBezTo>
                <a:cubicBezTo>
                  <a:pt x="26486" y="674938"/>
                  <a:pt x="27381" y="674983"/>
                  <a:pt x="28276" y="674983"/>
                </a:cubicBezTo>
                <a:cubicBezTo>
                  <a:pt x="28585" y="674983"/>
                  <a:pt x="28893" y="674983"/>
                  <a:pt x="29203" y="674970"/>
                </a:cubicBezTo>
                <a:cubicBezTo>
                  <a:pt x="37794" y="674694"/>
                  <a:pt x="47929" y="674502"/>
                  <a:pt x="59444" y="674502"/>
                </a:cubicBezTo>
                <a:cubicBezTo>
                  <a:pt x="163296" y="674502"/>
                  <a:pt x="377853" y="690337"/>
                  <a:pt x="555489" y="806383"/>
                </a:cubicBezTo>
                <a:cubicBezTo>
                  <a:pt x="564790" y="812553"/>
                  <a:pt x="575689" y="815877"/>
                  <a:pt x="586851" y="815952"/>
                </a:cubicBezTo>
                <a:lnTo>
                  <a:pt x="657243" y="815952"/>
                </a:lnTo>
                <a:cubicBezTo>
                  <a:pt x="667951" y="815888"/>
                  <a:pt x="678427" y="812825"/>
                  <a:pt x="687482" y="807107"/>
                </a:cubicBezTo>
                <a:cubicBezTo>
                  <a:pt x="874770" y="690404"/>
                  <a:pt x="1085303" y="674508"/>
                  <a:pt x="1186123" y="674508"/>
                </a:cubicBezTo>
                <a:cubicBezTo>
                  <a:pt x="1196702" y="674508"/>
                  <a:pt x="1206080" y="674682"/>
                  <a:pt x="1214090" y="674935"/>
                </a:cubicBezTo>
                <a:lnTo>
                  <a:pt x="1214891" y="674949"/>
                </a:lnTo>
                <a:cubicBezTo>
                  <a:pt x="1230562" y="674986"/>
                  <a:pt x="1243295" y="662312"/>
                  <a:pt x="1243332" y="646641"/>
                </a:cubicBezTo>
                <a:cubicBezTo>
                  <a:pt x="1243335" y="645741"/>
                  <a:pt x="1243293" y="644840"/>
                  <a:pt x="1243210" y="643944"/>
                </a:cubicBezTo>
                <a:lnTo>
                  <a:pt x="1200562" y="183549"/>
                </a:lnTo>
                <a:cubicBezTo>
                  <a:pt x="1199216" y="169026"/>
                  <a:pt x="1187033" y="157917"/>
                  <a:pt x="1172447" y="157917"/>
                </a:cubicBezTo>
                <a:close/>
                <a:moveTo>
                  <a:pt x="571703" y="781538"/>
                </a:moveTo>
                <a:cubicBezTo>
                  <a:pt x="389627" y="662596"/>
                  <a:pt x="172600" y="644836"/>
                  <a:pt x="59436" y="644836"/>
                </a:cubicBezTo>
                <a:cubicBezTo>
                  <a:pt x="49349" y="644836"/>
                  <a:pt x="39384" y="644984"/>
                  <a:pt x="29808" y="645270"/>
                </a:cubicBezTo>
                <a:lnTo>
                  <a:pt x="72196" y="187599"/>
                </a:lnTo>
                <a:cubicBezTo>
                  <a:pt x="81138" y="187685"/>
                  <a:pt x="92794" y="187989"/>
                  <a:pt x="106651" y="188717"/>
                </a:cubicBezTo>
                <a:lnTo>
                  <a:pt x="66949" y="612852"/>
                </a:lnTo>
                <a:cubicBezTo>
                  <a:pt x="66949" y="612852"/>
                  <a:pt x="71740" y="612609"/>
                  <a:pt x="80597" y="612609"/>
                </a:cubicBezTo>
                <a:cubicBezTo>
                  <a:pt x="138562" y="612609"/>
                  <a:pt x="370624" y="623073"/>
                  <a:pt x="572310" y="780538"/>
                </a:cubicBezTo>
                <a:cubicBezTo>
                  <a:pt x="573703" y="781625"/>
                  <a:pt x="576668" y="783505"/>
                  <a:pt x="576483" y="783821"/>
                </a:cubicBezTo>
                <a:cubicBezTo>
                  <a:pt x="574766" y="783351"/>
                  <a:pt x="573148" y="782578"/>
                  <a:pt x="571703" y="781538"/>
                </a:cubicBezTo>
                <a:close/>
                <a:moveTo>
                  <a:pt x="606590" y="770042"/>
                </a:moveTo>
                <a:cubicBezTo>
                  <a:pt x="412421" y="609728"/>
                  <a:pt x="188318" y="585905"/>
                  <a:pt x="99521" y="583233"/>
                </a:cubicBezTo>
                <a:lnTo>
                  <a:pt x="141962" y="129847"/>
                </a:lnTo>
                <a:cubicBezTo>
                  <a:pt x="150376" y="130074"/>
                  <a:pt x="160802" y="130629"/>
                  <a:pt x="172799" y="131654"/>
                </a:cubicBezTo>
                <a:lnTo>
                  <a:pt x="137696" y="538472"/>
                </a:lnTo>
                <a:cubicBezTo>
                  <a:pt x="137696" y="538472"/>
                  <a:pt x="411526" y="571752"/>
                  <a:pt x="606832" y="765800"/>
                </a:cubicBezTo>
                <a:lnTo>
                  <a:pt x="606832" y="769927"/>
                </a:lnTo>
                <a:cubicBezTo>
                  <a:pt x="606832" y="770099"/>
                  <a:pt x="606722" y="770149"/>
                  <a:pt x="606590" y="770040"/>
                </a:cubicBezTo>
                <a:close/>
                <a:moveTo>
                  <a:pt x="606590" y="724808"/>
                </a:moveTo>
                <a:cubicBezTo>
                  <a:pt x="444575" y="576363"/>
                  <a:pt x="243361" y="527138"/>
                  <a:pt x="169629" y="513547"/>
                </a:cubicBezTo>
                <a:lnTo>
                  <a:pt x="211292" y="30717"/>
                </a:lnTo>
                <a:cubicBezTo>
                  <a:pt x="219275" y="30148"/>
                  <a:pt x="229195" y="29706"/>
                  <a:pt x="240701" y="29706"/>
                </a:cubicBezTo>
                <a:cubicBezTo>
                  <a:pt x="377098" y="29917"/>
                  <a:pt x="507279" y="86774"/>
                  <a:pt x="600128" y="186689"/>
                </a:cubicBezTo>
                <a:lnTo>
                  <a:pt x="606832" y="193770"/>
                </a:lnTo>
                <a:lnTo>
                  <a:pt x="606832" y="724706"/>
                </a:lnTo>
                <a:cubicBezTo>
                  <a:pt x="606832" y="724881"/>
                  <a:pt x="606720" y="724927"/>
                  <a:pt x="606587" y="724805"/>
                </a:cubicBezTo>
                <a:close/>
                <a:moveTo>
                  <a:pt x="636501" y="193785"/>
                </a:moveTo>
                <a:lnTo>
                  <a:pt x="643212" y="186697"/>
                </a:lnTo>
                <a:cubicBezTo>
                  <a:pt x="736059" y="86774"/>
                  <a:pt x="866241" y="29913"/>
                  <a:pt x="1002641" y="29703"/>
                </a:cubicBezTo>
                <a:cubicBezTo>
                  <a:pt x="1014147" y="29703"/>
                  <a:pt x="1024067" y="30148"/>
                  <a:pt x="1032048" y="30714"/>
                </a:cubicBezTo>
                <a:lnTo>
                  <a:pt x="1073711" y="513544"/>
                </a:lnTo>
                <a:cubicBezTo>
                  <a:pt x="999983" y="527135"/>
                  <a:pt x="798761" y="576360"/>
                  <a:pt x="636746" y="724805"/>
                </a:cubicBezTo>
                <a:cubicBezTo>
                  <a:pt x="636612" y="724927"/>
                  <a:pt x="636501" y="724881"/>
                  <a:pt x="636501" y="724700"/>
                </a:cubicBezTo>
                <a:close/>
                <a:moveTo>
                  <a:pt x="636501" y="769934"/>
                </a:moveTo>
                <a:lnTo>
                  <a:pt x="636501" y="765807"/>
                </a:lnTo>
                <a:cubicBezTo>
                  <a:pt x="831807" y="571760"/>
                  <a:pt x="1105643" y="538479"/>
                  <a:pt x="1105643" y="538479"/>
                </a:cubicBezTo>
                <a:lnTo>
                  <a:pt x="1070538" y="131657"/>
                </a:lnTo>
                <a:cubicBezTo>
                  <a:pt x="1082529" y="130632"/>
                  <a:pt x="1092959" y="130077"/>
                  <a:pt x="1101377" y="129850"/>
                </a:cubicBezTo>
                <a:lnTo>
                  <a:pt x="1143817" y="583233"/>
                </a:lnTo>
                <a:cubicBezTo>
                  <a:pt x="1055022" y="585903"/>
                  <a:pt x="830920" y="609720"/>
                  <a:pt x="636743" y="770040"/>
                </a:cubicBezTo>
                <a:cubicBezTo>
                  <a:pt x="636611" y="770149"/>
                  <a:pt x="636501" y="770099"/>
                  <a:pt x="636501" y="769927"/>
                </a:cubicBezTo>
                <a:close/>
                <a:moveTo>
                  <a:pt x="1186116" y="644840"/>
                </a:moveTo>
                <a:cubicBezTo>
                  <a:pt x="1076190" y="644840"/>
                  <a:pt x="863202" y="662642"/>
                  <a:pt x="671774" y="781934"/>
                </a:cubicBezTo>
                <a:cubicBezTo>
                  <a:pt x="669927" y="783205"/>
                  <a:pt x="667880" y="784159"/>
                  <a:pt x="665717" y="784753"/>
                </a:cubicBezTo>
                <a:cubicBezTo>
                  <a:pt x="665390" y="784259"/>
                  <a:pt x="669000" y="782097"/>
                  <a:pt x="670638" y="780817"/>
                </a:cubicBezTo>
                <a:cubicBezTo>
                  <a:pt x="872426" y="623066"/>
                  <a:pt x="1104757" y="612617"/>
                  <a:pt x="1162741" y="612620"/>
                </a:cubicBezTo>
                <a:cubicBezTo>
                  <a:pt x="1171588" y="612620"/>
                  <a:pt x="1176389" y="612864"/>
                  <a:pt x="1176389" y="612864"/>
                </a:cubicBezTo>
                <a:lnTo>
                  <a:pt x="1136685" y="188717"/>
                </a:lnTo>
                <a:cubicBezTo>
                  <a:pt x="1150541" y="187989"/>
                  <a:pt x="1162201" y="187679"/>
                  <a:pt x="1171142" y="187599"/>
                </a:cubicBezTo>
                <a:lnTo>
                  <a:pt x="1213527" y="645227"/>
                </a:lnTo>
                <a:cubicBezTo>
                  <a:pt x="1205585" y="644991"/>
                  <a:pt x="1196398" y="644833"/>
                  <a:pt x="1186116" y="644833"/>
                </a:cubicBezTo>
                <a:close/>
              </a:path>
            </a:pathLst>
          </a:custGeom>
          <a:solidFill>
            <a:schemeClr val="tx1"/>
          </a:solidFill>
          <a:ln w="1478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AD125B3-E1E1-84ED-987C-DAC5662F2682}"/>
              </a:ext>
            </a:extLst>
          </p:cNvPr>
          <p:cNvSpPr/>
          <p:nvPr/>
        </p:nvSpPr>
        <p:spPr>
          <a:xfrm>
            <a:off x="3553732" y="2757569"/>
            <a:ext cx="150387" cy="178017"/>
          </a:xfrm>
          <a:custGeom>
            <a:avLst/>
            <a:gdLst>
              <a:gd name="connsiteX0" fmla="*/ 75194 w 150387"/>
              <a:gd name="connsiteY0" fmla="*/ 178017 h 178017"/>
              <a:gd name="connsiteX1" fmla="*/ 150387 w 150387"/>
              <a:gd name="connsiteY1" fmla="*/ 88983 h 178017"/>
              <a:gd name="connsiteX2" fmla="*/ 75194 w 150387"/>
              <a:gd name="connsiteY2" fmla="*/ 0 h 178017"/>
              <a:gd name="connsiteX3" fmla="*/ 0 w 150387"/>
              <a:gd name="connsiteY3" fmla="*/ 88983 h 178017"/>
              <a:gd name="connsiteX4" fmla="*/ 75194 w 150387"/>
              <a:gd name="connsiteY4" fmla="*/ 178017 h 178017"/>
              <a:gd name="connsiteX5" fmla="*/ 75212 w 150387"/>
              <a:gd name="connsiteY5" fmla="*/ 64874 h 178017"/>
              <a:gd name="connsiteX6" fmla="*/ 96970 w 150387"/>
              <a:gd name="connsiteY6" fmla="*/ 88988 h 178017"/>
              <a:gd name="connsiteX7" fmla="*/ 75212 w 150387"/>
              <a:gd name="connsiteY7" fmla="*/ 113105 h 178017"/>
              <a:gd name="connsiteX8" fmla="*/ 53451 w 150387"/>
              <a:gd name="connsiteY8" fmla="*/ 88988 h 178017"/>
              <a:gd name="connsiteX9" fmla="*/ 75212 w 150387"/>
              <a:gd name="connsiteY9" fmla="*/ 64874 h 17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87" h="178017">
                <a:moveTo>
                  <a:pt x="75194" y="178017"/>
                </a:moveTo>
                <a:cubicBezTo>
                  <a:pt x="86310" y="138919"/>
                  <a:pt x="113701" y="106486"/>
                  <a:pt x="150387" y="88983"/>
                </a:cubicBezTo>
                <a:cubicBezTo>
                  <a:pt x="113713" y="71489"/>
                  <a:pt x="86325" y="39078"/>
                  <a:pt x="75194" y="0"/>
                </a:cubicBezTo>
                <a:cubicBezTo>
                  <a:pt x="64096" y="39096"/>
                  <a:pt x="36698" y="71519"/>
                  <a:pt x="0" y="88983"/>
                </a:cubicBezTo>
                <a:cubicBezTo>
                  <a:pt x="36710" y="106456"/>
                  <a:pt x="64111" y="138901"/>
                  <a:pt x="75194" y="178017"/>
                </a:cubicBezTo>
                <a:close/>
                <a:moveTo>
                  <a:pt x="75212" y="64874"/>
                </a:moveTo>
                <a:cubicBezTo>
                  <a:pt x="81676" y="73590"/>
                  <a:pt x="88963" y="81666"/>
                  <a:pt x="96970" y="88988"/>
                </a:cubicBezTo>
                <a:cubicBezTo>
                  <a:pt x="88961" y="96311"/>
                  <a:pt x="81676" y="104387"/>
                  <a:pt x="75212" y="113105"/>
                </a:cubicBezTo>
                <a:cubicBezTo>
                  <a:pt x="68750" y="104385"/>
                  <a:pt x="61463" y="96309"/>
                  <a:pt x="53451" y="88988"/>
                </a:cubicBezTo>
                <a:cubicBezTo>
                  <a:pt x="61462" y="81667"/>
                  <a:pt x="68750" y="73592"/>
                  <a:pt x="75212" y="64874"/>
                </a:cubicBezTo>
                <a:close/>
              </a:path>
            </a:pathLst>
          </a:custGeom>
          <a:solidFill>
            <a:srgbClr val="EB4954"/>
          </a:solidFill>
          <a:ln w="1478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857D63E-3283-26FD-4067-4D3D3F9F2E0C}"/>
              </a:ext>
            </a:extLst>
          </p:cNvPr>
          <p:cNvSpPr/>
          <p:nvPr/>
        </p:nvSpPr>
        <p:spPr>
          <a:xfrm>
            <a:off x="2604568" y="3083934"/>
            <a:ext cx="150388" cy="178017"/>
          </a:xfrm>
          <a:custGeom>
            <a:avLst/>
            <a:gdLst>
              <a:gd name="connsiteX0" fmla="*/ 75196 w 150388"/>
              <a:gd name="connsiteY0" fmla="*/ 178017 h 178017"/>
              <a:gd name="connsiteX1" fmla="*/ 150389 w 150388"/>
              <a:gd name="connsiteY1" fmla="*/ 88983 h 178017"/>
              <a:gd name="connsiteX2" fmla="*/ 75196 w 150388"/>
              <a:gd name="connsiteY2" fmla="*/ 0 h 178017"/>
              <a:gd name="connsiteX3" fmla="*/ 0 w 150388"/>
              <a:gd name="connsiteY3" fmla="*/ 88983 h 178017"/>
              <a:gd name="connsiteX4" fmla="*/ 75196 w 150388"/>
              <a:gd name="connsiteY4" fmla="*/ 178017 h 178017"/>
              <a:gd name="connsiteX5" fmla="*/ 75214 w 150388"/>
              <a:gd name="connsiteY5" fmla="*/ 64877 h 178017"/>
              <a:gd name="connsiteX6" fmla="*/ 96972 w 150388"/>
              <a:gd name="connsiteY6" fmla="*/ 88988 h 178017"/>
              <a:gd name="connsiteX7" fmla="*/ 75214 w 150388"/>
              <a:gd name="connsiteY7" fmla="*/ 113105 h 178017"/>
              <a:gd name="connsiteX8" fmla="*/ 53453 w 150388"/>
              <a:gd name="connsiteY8" fmla="*/ 88988 h 178017"/>
              <a:gd name="connsiteX9" fmla="*/ 75214 w 150388"/>
              <a:gd name="connsiteY9" fmla="*/ 64877 h 17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88" h="178017">
                <a:moveTo>
                  <a:pt x="75196" y="178017"/>
                </a:moveTo>
                <a:cubicBezTo>
                  <a:pt x="86312" y="138917"/>
                  <a:pt x="113701" y="106485"/>
                  <a:pt x="150389" y="88983"/>
                </a:cubicBezTo>
                <a:cubicBezTo>
                  <a:pt x="113714" y="71490"/>
                  <a:pt x="86326" y="39079"/>
                  <a:pt x="75196" y="0"/>
                </a:cubicBezTo>
                <a:cubicBezTo>
                  <a:pt x="64097" y="39097"/>
                  <a:pt x="36698" y="71520"/>
                  <a:pt x="0" y="88983"/>
                </a:cubicBezTo>
                <a:cubicBezTo>
                  <a:pt x="36711" y="106456"/>
                  <a:pt x="64112" y="138901"/>
                  <a:pt x="75196" y="178017"/>
                </a:cubicBezTo>
                <a:close/>
                <a:moveTo>
                  <a:pt x="75214" y="64877"/>
                </a:moveTo>
                <a:cubicBezTo>
                  <a:pt x="81677" y="73592"/>
                  <a:pt x="88964" y="81667"/>
                  <a:pt x="96972" y="88988"/>
                </a:cubicBezTo>
                <a:cubicBezTo>
                  <a:pt x="88963" y="96310"/>
                  <a:pt x="81676" y="104386"/>
                  <a:pt x="75214" y="113105"/>
                </a:cubicBezTo>
                <a:cubicBezTo>
                  <a:pt x="68752" y="104385"/>
                  <a:pt x="61465" y="96309"/>
                  <a:pt x="53453" y="88988"/>
                </a:cubicBezTo>
                <a:cubicBezTo>
                  <a:pt x="61462" y="81667"/>
                  <a:pt x="68750" y="73592"/>
                  <a:pt x="75214" y="64877"/>
                </a:cubicBezTo>
                <a:close/>
              </a:path>
            </a:pathLst>
          </a:custGeom>
          <a:solidFill>
            <a:srgbClr val="EB4954"/>
          </a:solidFill>
          <a:ln w="1478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EC08AB7-3F73-D189-3468-9F2297E7C367}"/>
              </a:ext>
            </a:extLst>
          </p:cNvPr>
          <p:cNvSpPr/>
          <p:nvPr/>
        </p:nvSpPr>
        <p:spPr>
          <a:xfrm>
            <a:off x="2763146" y="2787239"/>
            <a:ext cx="125324" cy="148347"/>
          </a:xfrm>
          <a:custGeom>
            <a:avLst/>
            <a:gdLst>
              <a:gd name="connsiteX0" fmla="*/ 62662 w 125324"/>
              <a:gd name="connsiteY0" fmla="*/ 148348 h 148347"/>
              <a:gd name="connsiteX1" fmla="*/ 125324 w 125324"/>
              <a:gd name="connsiteY1" fmla="*/ 74156 h 148347"/>
              <a:gd name="connsiteX2" fmla="*/ 62662 w 125324"/>
              <a:gd name="connsiteY2" fmla="*/ 0 h 148347"/>
              <a:gd name="connsiteX3" fmla="*/ 0 w 125324"/>
              <a:gd name="connsiteY3" fmla="*/ 74156 h 148347"/>
              <a:gd name="connsiteX4" fmla="*/ 62662 w 125324"/>
              <a:gd name="connsiteY4" fmla="*/ 148348 h 148347"/>
              <a:gd name="connsiteX5" fmla="*/ 62677 w 125324"/>
              <a:gd name="connsiteY5" fmla="*/ 62118 h 148347"/>
              <a:gd name="connsiteX6" fmla="*/ 73622 w 125324"/>
              <a:gd name="connsiteY6" fmla="*/ 74156 h 148347"/>
              <a:gd name="connsiteX7" fmla="*/ 62677 w 125324"/>
              <a:gd name="connsiteY7" fmla="*/ 86202 h 148347"/>
              <a:gd name="connsiteX8" fmla="*/ 51732 w 125324"/>
              <a:gd name="connsiteY8" fmla="*/ 74156 h 148347"/>
              <a:gd name="connsiteX9" fmla="*/ 62677 w 125324"/>
              <a:gd name="connsiteY9" fmla="*/ 62118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24" h="148347">
                <a:moveTo>
                  <a:pt x="62662" y="148348"/>
                </a:moveTo>
                <a:cubicBezTo>
                  <a:pt x="71926" y="115766"/>
                  <a:pt x="94751" y="88740"/>
                  <a:pt x="125324" y="74156"/>
                </a:cubicBezTo>
                <a:cubicBezTo>
                  <a:pt x="94763" y="59575"/>
                  <a:pt x="71940" y="32566"/>
                  <a:pt x="62662" y="0"/>
                </a:cubicBezTo>
                <a:cubicBezTo>
                  <a:pt x="53413" y="32580"/>
                  <a:pt x="30580" y="59600"/>
                  <a:pt x="0" y="74156"/>
                </a:cubicBezTo>
                <a:cubicBezTo>
                  <a:pt x="30592" y="88716"/>
                  <a:pt x="53426" y="115751"/>
                  <a:pt x="62662" y="148348"/>
                </a:cubicBezTo>
                <a:close/>
                <a:moveTo>
                  <a:pt x="62677" y="62118"/>
                </a:moveTo>
                <a:cubicBezTo>
                  <a:pt x="66098" y="66331"/>
                  <a:pt x="69752" y="70350"/>
                  <a:pt x="73622" y="74156"/>
                </a:cubicBezTo>
                <a:cubicBezTo>
                  <a:pt x="69752" y="77964"/>
                  <a:pt x="66098" y="81985"/>
                  <a:pt x="62677" y="86202"/>
                </a:cubicBezTo>
                <a:cubicBezTo>
                  <a:pt x="59256" y="81985"/>
                  <a:pt x="55602" y="77964"/>
                  <a:pt x="51732" y="74156"/>
                </a:cubicBezTo>
                <a:cubicBezTo>
                  <a:pt x="55602" y="70350"/>
                  <a:pt x="59256" y="66331"/>
                  <a:pt x="62677" y="62118"/>
                </a:cubicBezTo>
                <a:close/>
              </a:path>
            </a:pathLst>
          </a:custGeom>
          <a:solidFill>
            <a:srgbClr val="EB4954"/>
          </a:solidFill>
          <a:ln w="1478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2EB99844-F311-F29A-355F-390CDA0DDCFB}"/>
              </a:ext>
            </a:extLst>
          </p:cNvPr>
          <p:cNvSpPr/>
          <p:nvPr/>
        </p:nvSpPr>
        <p:spPr>
          <a:xfrm>
            <a:off x="3742240" y="3024595"/>
            <a:ext cx="125324" cy="148347"/>
          </a:xfrm>
          <a:custGeom>
            <a:avLst/>
            <a:gdLst>
              <a:gd name="connsiteX0" fmla="*/ 62662 w 125324"/>
              <a:gd name="connsiteY0" fmla="*/ 148348 h 148347"/>
              <a:gd name="connsiteX1" fmla="*/ 125324 w 125324"/>
              <a:gd name="connsiteY1" fmla="*/ 74156 h 148347"/>
              <a:gd name="connsiteX2" fmla="*/ 62662 w 125324"/>
              <a:gd name="connsiteY2" fmla="*/ 0 h 148347"/>
              <a:gd name="connsiteX3" fmla="*/ 0 w 125324"/>
              <a:gd name="connsiteY3" fmla="*/ 74156 h 148347"/>
              <a:gd name="connsiteX4" fmla="*/ 62662 w 125324"/>
              <a:gd name="connsiteY4" fmla="*/ 148348 h 148347"/>
              <a:gd name="connsiteX5" fmla="*/ 62677 w 125324"/>
              <a:gd name="connsiteY5" fmla="*/ 62118 h 148347"/>
              <a:gd name="connsiteX6" fmla="*/ 73622 w 125324"/>
              <a:gd name="connsiteY6" fmla="*/ 74156 h 148347"/>
              <a:gd name="connsiteX7" fmla="*/ 62677 w 125324"/>
              <a:gd name="connsiteY7" fmla="*/ 86202 h 148347"/>
              <a:gd name="connsiteX8" fmla="*/ 51732 w 125324"/>
              <a:gd name="connsiteY8" fmla="*/ 74156 h 148347"/>
              <a:gd name="connsiteX9" fmla="*/ 62677 w 125324"/>
              <a:gd name="connsiteY9" fmla="*/ 62118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24" h="148347">
                <a:moveTo>
                  <a:pt x="62662" y="148348"/>
                </a:moveTo>
                <a:cubicBezTo>
                  <a:pt x="71926" y="115766"/>
                  <a:pt x="94751" y="88740"/>
                  <a:pt x="125324" y="74156"/>
                </a:cubicBezTo>
                <a:cubicBezTo>
                  <a:pt x="94763" y="59575"/>
                  <a:pt x="71940" y="32565"/>
                  <a:pt x="62662" y="0"/>
                </a:cubicBezTo>
                <a:cubicBezTo>
                  <a:pt x="53412" y="32580"/>
                  <a:pt x="30580" y="59600"/>
                  <a:pt x="0" y="74156"/>
                </a:cubicBezTo>
                <a:cubicBezTo>
                  <a:pt x="30592" y="88716"/>
                  <a:pt x="53426" y="115751"/>
                  <a:pt x="62662" y="148348"/>
                </a:cubicBezTo>
                <a:close/>
                <a:moveTo>
                  <a:pt x="62677" y="62118"/>
                </a:moveTo>
                <a:cubicBezTo>
                  <a:pt x="66098" y="66331"/>
                  <a:pt x="69752" y="70351"/>
                  <a:pt x="73622" y="74156"/>
                </a:cubicBezTo>
                <a:cubicBezTo>
                  <a:pt x="69752" y="77964"/>
                  <a:pt x="66098" y="81986"/>
                  <a:pt x="62677" y="86202"/>
                </a:cubicBezTo>
                <a:cubicBezTo>
                  <a:pt x="59256" y="81986"/>
                  <a:pt x="55602" y="77964"/>
                  <a:pt x="51732" y="74156"/>
                </a:cubicBezTo>
                <a:cubicBezTo>
                  <a:pt x="55602" y="70351"/>
                  <a:pt x="59256" y="66331"/>
                  <a:pt x="62677" y="62118"/>
                </a:cubicBezTo>
                <a:close/>
              </a:path>
            </a:pathLst>
          </a:custGeom>
          <a:solidFill>
            <a:srgbClr val="EB4954"/>
          </a:solidFill>
          <a:ln w="1478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0CB5DEC-7E65-0740-3540-7206D4A01224}"/>
              </a:ext>
            </a:extLst>
          </p:cNvPr>
          <p:cNvSpPr/>
          <p:nvPr/>
        </p:nvSpPr>
        <p:spPr>
          <a:xfrm>
            <a:off x="3229669" y="2772404"/>
            <a:ext cx="29669" cy="89008"/>
          </a:xfrm>
          <a:custGeom>
            <a:avLst/>
            <a:gdLst>
              <a:gd name="connsiteX0" fmla="*/ 14835 w 29669"/>
              <a:gd name="connsiteY0" fmla="*/ 89009 h 89008"/>
              <a:gd name="connsiteX1" fmla="*/ 29670 w 29669"/>
              <a:gd name="connsiteY1" fmla="*/ 74174 h 89008"/>
              <a:gd name="connsiteX2" fmla="*/ 29670 w 29669"/>
              <a:gd name="connsiteY2" fmla="*/ 14835 h 89008"/>
              <a:gd name="connsiteX3" fmla="*/ 14835 w 29669"/>
              <a:gd name="connsiteY3" fmla="*/ 0 h 89008"/>
              <a:gd name="connsiteX4" fmla="*/ 0 w 29669"/>
              <a:gd name="connsiteY4" fmla="*/ 14835 h 89008"/>
              <a:gd name="connsiteX5" fmla="*/ 0 w 29669"/>
              <a:gd name="connsiteY5" fmla="*/ 74174 h 89008"/>
              <a:gd name="connsiteX6" fmla="*/ 14835 w 29669"/>
              <a:gd name="connsiteY6" fmla="*/ 89009 h 8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69" h="89008">
                <a:moveTo>
                  <a:pt x="14835" y="89009"/>
                </a:moveTo>
                <a:cubicBezTo>
                  <a:pt x="23028" y="89009"/>
                  <a:pt x="29670" y="82367"/>
                  <a:pt x="29670" y="74174"/>
                </a:cubicBezTo>
                <a:lnTo>
                  <a:pt x="29670" y="14835"/>
                </a:lnTo>
                <a:cubicBezTo>
                  <a:pt x="29670" y="6642"/>
                  <a:pt x="23028" y="0"/>
                  <a:pt x="14835" y="0"/>
                </a:cubicBezTo>
                <a:cubicBezTo>
                  <a:pt x="6642" y="0"/>
                  <a:pt x="0" y="6642"/>
                  <a:pt x="0" y="14835"/>
                </a:cubicBezTo>
                <a:lnTo>
                  <a:pt x="0" y="74174"/>
                </a:lnTo>
                <a:cubicBezTo>
                  <a:pt x="0" y="82367"/>
                  <a:pt x="6642" y="89009"/>
                  <a:pt x="14835" y="89009"/>
                </a:cubicBezTo>
                <a:close/>
              </a:path>
            </a:pathLst>
          </a:custGeom>
          <a:solidFill>
            <a:srgbClr val="EB4954"/>
          </a:solidFill>
          <a:ln w="14784"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E04E367-8511-A6CE-E533-02BDCF881005}"/>
              </a:ext>
            </a:extLst>
          </p:cNvPr>
          <p:cNvSpPr/>
          <p:nvPr/>
        </p:nvSpPr>
        <p:spPr>
          <a:xfrm>
            <a:off x="3229669" y="3128438"/>
            <a:ext cx="29669" cy="178017"/>
          </a:xfrm>
          <a:custGeom>
            <a:avLst/>
            <a:gdLst>
              <a:gd name="connsiteX0" fmla="*/ 14835 w 29669"/>
              <a:gd name="connsiteY0" fmla="*/ 178017 h 178017"/>
              <a:gd name="connsiteX1" fmla="*/ 29670 w 29669"/>
              <a:gd name="connsiteY1" fmla="*/ 163182 h 178017"/>
              <a:gd name="connsiteX2" fmla="*/ 29670 w 29669"/>
              <a:gd name="connsiteY2" fmla="*/ 14835 h 178017"/>
              <a:gd name="connsiteX3" fmla="*/ 14835 w 29669"/>
              <a:gd name="connsiteY3" fmla="*/ 0 h 178017"/>
              <a:gd name="connsiteX4" fmla="*/ 0 w 29669"/>
              <a:gd name="connsiteY4" fmla="*/ 14835 h 178017"/>
              <a:gd name="connsiteX5" fmla="*/ 0 w 29669"/>
              <a:gd name="connsiteY5" fmla="*/ 163182 h 178017"/>
              <a:gd name="connsiteX6" fmla="*/ 14835 w 29669"/>
              <a:gd name="connsiteY6" fmla="*/ 178017 h 17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69" h="178017">
                <a:moveTo>
                  <a:pt x="14835" y="178017"/>
                </a:moveTo>
                <a:cubicBezTo>
                  <a:pt x="23028" y="178017"/>
                  <a:pt x="29670" y="171376"/>
                  <a:pt x="29670" y="163182"/>
                </a:cubicBezTo>
                <a:lnTo>
                  <a:pt x="29670" y="14835"/>
                </a:lnTo>
                <a:cubicBezTo>
                  <a:pt x="29670" y="6642"/>
                  <a:pt x="23028" y="0"/>
                  <a:pt x="14835" y="0"/>
                </a:cubicBezTo>
                <a:cubicBezTo>
                  <a:pt x="6642" y="0"/>
                  <a:pt x="0" y="6642"/>
                  <a:pt x="0" y="14835"/>
                </a:cubicBezTo>
                <a:lnTo>
                  <a:pt x="0" y="163182"/>
                </a:lnTo>
                <a:cubicBezTo>
                  <a:pt x="0" y="171376"/>
                  <a:pt x="6642" y="178017"/>
                  <a:pt x="14835" y="178017"/>
                </a:cubicBezTo>
                <a:close/>
              </a:path>
            </a:pathLst>
          </a:custGeom>
          <a:solidFill>
            <a:srgbClr val="EB4954"/>
          </a:solidFill>
          <a:ln w="1478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024B002-D522-9B56-F188-E077400D3365}"/>
              </a:ext>
            </a:extLst>
          </p:cNvPr>
          <p:cNvSpPr/>
          <p:nvPr/>
        </p:nvSpPr>
        <p:spPr>
          <a:xfrm>
            <a:off x="3229669" y="2920752"/>
            <a:ext cx="29669" cy="148347"/>
          </a:xfrm>
          <a:custGeom>
            <a:avLst/>
            <a:gdLst>
              <a:gd name="connsiteX0" fmla="*/ 14835 w 29669"/>
              <a:gd name="connsiteY0" fmla="*/ 148348 h 148347"/>
              <a:gd name="connsiteX1" fmla="*/ 29670 w 29669"/>
              <a:gd name="connsiteY1" fmla="*/ 133513 h 148347"/>
              <a:gd name="connsiteX2" fmla="*/ 29670 w 29669"/>
              <a:gd name="connsiteY2" fmla="*/ 14835 h 148347"/>
              <a:gd name="connsiteX3" fmla="*/ 14835 w 29669"/>
              <a:gd name="connsiteY3" fmla="*/ 0 h 148347"/>
              <a:gd name="connsiteX4" fmla="*/ 0 w 29669"/>
              <a:gd name="connsiteY4" fmla="*/ 14835 h 148347"/>
              <a:gd name="connsiteX5" fmla="*/ 0 w 29669"/>
              <a:gd name="connsiteY5" fmla="*/ 133513 h 148347"/>
              <a:gd name="connsiteX6" fmla="*/ 14835 w 29669"/>
              <a:gd name="connsiteY6" fmla="*/ 148348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69" h="148347">
                <a:moveTo>
                  <a:pt x="14835" y="148348"/>
                </a:moveTo>
                <a:cubicBezTo>
                  <a:pt x="23028" y="148348"/>
                  <a:pt x="29670" y="141706"/>
                  <a:pt x="29670" y="133513"/>
                </a:cubicBezTo>
                <a:lnTo>
                  <a:pt x="29670" y="14835"/>
                </a:lnTo>
                <a:cubicBezTo>
                  <a:pt x="29670" y="6642"/>
                  <a:pt x="23028" y="0"/>
                  <a:pt x="14835" y="0"/>
                </a:cubicBezTo>
                <a:cubicBezTo>
                  <a:pt x="6642" y="0"/>
                  <a:pt x="0" y="6642"/>
                  <a:pt x="0" y="14835"/>
                </a:cubicBezTo>
                <a:lnTo>
                  <a:pt x="0" y="133513"/>
                </a:lnTo>
                <a:cubicBezTo>
                  <a:pt x="0" y="141706"/>
                  <a:pt x="6642" y="148348"/>
                  <a:pt x="14835" y="148348"/>
                </a:cubicBezTo>
                <a:close/>
              </a:path>
            </a:pathLst>
          </a:custGeom>
          <a:solidFill>
            <a:srgbClr val="EB4954"/>
          </a:solidFill>
          <a:ln w="1478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D5FB2A8-5455-32B0-EBBB-A0293D9CB430}"/>
              </a:ext>
            </a:extLst>
          </p:cNvPr>
          <p:cNvSpPr/>
          <p:nvPr/>
        </p:nvSpPr>
        <p:spPr>
          <a:xfrm>
            <a:off x="3436956" y="2883011"/>
            <a:ext cx="48607" cy="116660"/>
          </a:xfrm>
          <a:custGeom>
            <a:avLst/>
            <a:gdLst>
              <a:gd name="connsiteX0" fmla="*/ 11685 w 48607"/>
              <a:gd name="connsiteY0" fmla="*/ 116316 h 116660"/>
              <a:gd name="connsiteX1" fmla="*/ 29343 w 48607"/>
              <a:gd name="connsiteY1" fmla="*/ 104988 h 116660"/>
              <a:gd name="connsiteX2" fmla="*/ 29346 w 48607"/>
              <a:gd name="connsiteY2" fmla="*/ 104976 h 116660"/>
              <a:gd name="connsiteX3" fmla="*/ 48266 w 48607"/>
              <a:gd name="connsiteY3" fmla="*/ 17998 h 116660"/>
              <a:gd name="connsiteX4" fmla="*/ 36919 w 48607"/>
              <a:gd name="connsiteY4" fmla="*/ 342 h 116660"/>
              <a:gd name="connsiteX5" fmla="*/ 19262 w 48607"/>
              <a:gd name="connsiteY5" fmla="*/ 11689 h 116660"/>
              <a:gd name="connsiteX6" fmla="*/ 342 w 48607"/>
              <a:gd name="connsiteY6" fmla="*/ 98667 h 116660"/>
              <a:gd name="connsiteX7" fmla="*/ 11685 w 48607"/>
              <a:gd name="connsiteY7" fmla="*/ 116316 h 11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07" h="116660">
                <a:moveTo>
                  <a:pt x="11685" y="116316"/>
                </a:moveTo>
                <a:cubicBezTo>
                  <a:pt x="19690" y="118063"/>
                  <a:pt x="27595" y="112991"/>
                  <a:pt x="29343" y="104988"/>
                </a:cubicBezTo>
                <a:cubicBezTo>
                  <a:pt x="29344" y="104984"/>
                  <a:pt x="29344" y="104981"/>
                  <a:pt x="29346" y="104976"/>
                </a:cubicBezTo>
                <a:lnTo>
                  <a:pt x="48266" y="17998"/>
                </a:lnTo>
                <a:cubicBezTo>
                  <a:pt x="50007" y="9989"/>
                  <a:pt x="44928" y="2084"/>
                  <a:pt x="36919" y="342"/>
                </a:cubicBezTo>
                <a:cubicBezTo>
                  <a:pt x="28909" y="-1400"/>
                  <a:pt x="21004" y="3680"/>
                  <a:pt x="19262" y="11689"/>
                </a:cubicBezTo>
                <a:lnTo>
                  <a:pt x="342" y="98667"/>
                </a:lnTo>
                <a:cubicBezTo>
                  <a:pt x="-1399" y="106673"/>
                  <a:pt x="3678" y="114574"/>
                  <a:pt x="11685" y="116316"/>
                </a:cubicBezTo>
                <a:close/>
              </a:path>
            </a:pathLst>
          </a:custGeom>
          <a:solidFill>
            <a:srgbClr val="EB4954"/>
          </a:solidFill>
          <a:ln w="1478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3AF727D2-42AD-4918-6DE1-A229B1FC0E69}"/>
              </a:ext>
            </a:extLst>
          </p:cNvPr>
          <p:cNvSpPr/>
          <p:nvPr/>
        </p:nvSpPr>
        <p:spPr>
          <a:xfrm>
            <a:off x="3392844" y="3056964"/>
            <a:ext cx="54893" cy="145655"/>
          </a:xfrm>
          <a:custGeom>
            <a:avLst/>
            <a:gdLst>
              <a:gd name="connsiteX0" fmla="*/ 11699 w 54893"/>
              <a:gd name="connsiteY0" fmla="*/ 145311 h 145655"/>
              <a:gd name="connsiteX1" fmla="*/ 29336 w 54893"/>
              <a:gd name="connsiteY1" fmla="*/ 133997 h 145655"/>
              <a:gd name="connsiteX2" fmla="*/ 29343 w 54893"/>
              <a:gd name="connsiteY2" fmla="*/ 133964 h 145655"/>
              <a:gd name="connsiteX3" fmla="*/ 54552 w 54893"/>
              <a:gd name="connsiteY3" fmla="*/ 17995 h 145655"/>
              <a:gd name="connsiteX4" fmla="*/ 43202 w 54893"/>
              <a:gd name="connsiteY4" fmla="*/ 341 h 145655"/>
              <a:gd name="connsiteX5" fmla="*/ 25549 w 54893"/>
              <a:gd name="connsiteY5" fmla="*/ 11693 h 145655"/>
              <a:gd name="connsiteX6" fmla="*/ 341 w 54893"/>
              <a:gd name="connsiteY6" fmla="*/ 127662 h 145655"/>
              <a:gd name="connsiteX7" fmla="*/ 11689 w 54893"/>
              <a:gd name="connsiteY7" fmla="*/ 145308 h 145655"/>
              <a:gd name="connsiteX8" fmla="*/ 11699 w 54893"/>
              <a:gd name="connsiteY8" fmla="*/ 145311 h 14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3" h="145655">
                <a:moveTo>
                  <a:pt x="11699" y="145311"/>
                </a:moveTo>
                <a:cubicBezTo>
                  <a:pt x="19693" y="147057"/>
                  <a:pt x="27590" y="141991"/>
                  <a:pt x="29336" y="133997"/>
                </a:cubicBezTo>
                <a:cubicBezTo>
                  <a:pt x="29339" y="133986"/>
                  <a:pt x="29340" y="133974"/>
                  <a:pt x="29343" y="133964"/>
                </a:cubicBezTo>
                <a:lnTo>
                  <a:pt x="54552" y="17995"/>
                </a:lnTo>
                <a:cubicBezTo>
                  <a:pt x="56292" y="9985"/>
                  <a:pt x="51210" y="2083"/>
                  <a:pt x="43202" y="341"/>
                </a:cubicBezTo>
                <a:cubicBezTo>
                  <a:pt x="35193" y="-1399"/>
                  <a:pt x="27289" y="3684"/>
                  <a:pt x="25549" y="11693"/>
                </a:cubicBezTo>
                <a:lnTo>
                  <a:pt x="341" y="127662"/>
                </a:lnTo>
                <a:cubicBezTo>
                  <a:pt x="-1399" y="135669"/>
                  <a:pt x="3682" y="143570"/>
                  <a:pt x="11689" y="145308"/>
                </a:cubicBezTo>
                <a:cubicBezTo>
                  <a:pt x="11692" y="145310"/>
                  <a:pt x="11696" y="145310"/>
                  <a:pt x="11699" y="145311"/>
                </a:cubicBezTo>
                <a:close/>
              </a:path>
            </a:pathLst>
          </a:custGeom>
          <a:solidFill>
            <a:srgbClr val="EB4954"/>
          </a:solidFill>
          <a:ln w="14784"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DD6D021E-E9A4-CE5E-2956-C10A214BDE07}"/>
              </a:ext>
            </a:extLst>
          </p:cNvPr>
          <p:cNvSpPr/>
          <p:nvPr/>
        </p:nvSpPr>
        <p:spPr>
          <a:xfrm>
            <a:off x="3541191" y="2996799"/>
            <a:ext cx="130857" cy="176144"/>
          </a:xfrm>
          <a:custGeom>
            <a:avLst/>
            <a:gdLst>
              <a:gd name="connsiteX0" fmla="*/ 14829 w 130857"/>
              <a:gd name="connsiteY0" fmla="*/ 176144 h 176144"/>
              <a:gd name="connsiteX1" fmla="*/ 27055 w 130857"/>
              <a:gd name="connsiteY1" fmla="*/ 169741 h 176144"/>
              <a:gd name="connsiteX2" fmla="*/ 128229 w 130857"/>
              <a:gd name="connsiteY2" fmla="*/ 23273 h 176144"/>
              <a:gd name="connsiteX3" fmla="*/ 124447 w 130857"/>
              <a:gd name="connsiteY3" fmla="*/ 2629 h 176144"/>
              <a:gd name="connsiteX4" fmla="*/ 103803 w 130857"/>
              <a:gd name="connsiteY4" fmla="*/ 6411 h 176144"/>
              <a:gd name="connsiteX5" fmla="*/ 2630 w 130857"/>
              <a:gd name="connsiteY5" fmla="*/ 152879 h 176144"/>
              <a:gd name="connsiteX6" fmla="*/ 6405 w 130857"/>
              <a:gd name="connsiteY6" fmla="*/ 173515 h 176144"/>
              <a:gd name="connsiteX7" fmla="*/ 14827 w 130857"/>
              <a:gd name="connsiteY7" fmla="*/ 176144 h 17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57" h="176144">
                <a:moveTo>
                  <a:pt x="14829" y="176144"/>
                </a:moveTo>
                <a:cubicBezTo>
                  <a:pt x="19709" y="176151"/>
                  <a:pt x="24281" y="173757"/>
                  <a:pt x="27055" y="169741"/>
                </a:cubicBezTo>
                <a:lnTo>
                  <a:pt x="128229" y="23273"/>
                </a:lnTo>
                <a:cubicBezTo>
                  <a:pt x="132885" y="16528"/>
                  <a:pt x="131193" y="7286"/>
                  <a:pt x="124447" y="2629"/>
                </a:cubicBezTo>
                <a:cubicBezTo>
                  <a:pt x="117702" y="-2027"/>
                  <a:pt x="108460" y="-335"/>
                  <a:pt x="103803" y="6411"/>
                </a:cubicBezTo>
                <a:lnTo>
                  <a:pt x="2630" y="152879"/>
                </a:lnTo>
                <a:cubicBezTo>
                  <a:pt x="-2027" y="159620"/>
                  <a:pt x="-335" y="168860"/>
                  <a:pt x="6405" y="173515"/>
                </a:cubicBezTo>
                <a:cubicBezTo>
                  <a:pt x="8881" y="175226"/>
                  <a:pt x="11819" y="176143"/>
                  <a:pt x="14827" y="176144"/>
                </a:cubicBezTo>
                <a:close/>
              </a:path>
            </a:pathLst>
          </a:custGeom>
          <a:solidFill>
            <a:srgbClr val="EB4954"/>
          </a:solidFill>
          <a:ln w="14784"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B3AD4E0-0B90-5DA3-CF1C-76B7693C052B}"/>
              </a:ext>
            </a:extLst>
          </p:cNvPr>
          <p:cNvSpPr/>
          <p:nvPr/>
        </p:nvSpPr>
        <p:spPr>
          <a:xfrm>
            <a:off x="3034969" y="3027971"/>
            <a:ext cx="61195" cy="174647"/>
          </a:xfrm>
          <a:custGeom>
            <a:avLst/>
            <a:gdLst>
              <a:gd name="connsiteX0" fmla="*/ 341 w 61195"/>
              <a:gd name="connsiteY0" fmla="*/ 17995 h 174647"/>
              <a:gd name="connsiteX1" fmla="*/ 31852 w 61195"/>
              <a:gd name="connsiteY1" fmla="*/ 162956 h 174647"/>
              <a:gd name="connsiteX2" fmla="*/ 49504 w 61195"/>
              <a:gd name="connsiteY2" fmla="*/ 174306 h 174647"/>
              <a:gd name="connsiteX3" fmla="*/ 60854 w 61195"/>
              <a:gd name="connsiteY3" fmla="*/ 156654 h 174647"/>
              <a:gd name="connsiteX4" fmla="*/ 29345 w 61195"/>
              <a:gd name="connsiteY4" fmla="*/ 11693 h 174647"/>
              <a:gd name="connsiteX5" fmla="*/ 11693 w 61195"/>
              <a:gd name="connsiteY5" fmla="*/ 341 h 174647"/>
              <a:gd name="connsiteX6" fmla="*/ 341 w 61195"/>
              <a:gd name="connsiteY6" fmla="*/ 17995 h 17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5" h="174647">
                <a:moveTo>
                  <a:pt x="341" y="17995"/>
                </a:moveTo>
                <a:lnTo>
                  <a:pt x="31852" y="162956"/>
                </a:lnTo>
                <a:cubicBezTo>
                  <a:pt x="33592" y="170965"/>
                  <a:pt x="41495" y="176046"/>
                  <a:pt x="49504" y="174306"/>
                </a:cubicBezTo>
                <a:cubicBezTo>
                  <a:pt x="57513" y="172566"/>
                  <a:pt x="62594" y="164663"/>
                  <a:pt x="60854" y="156654"/>
                </a:cubicBezTo>
                <a:lnTo>
                  <a:pt x="29345" y="11693"/>
                </a:lnTo>
                <a:cubicBezTo>
                  <a:pt x="27605" y="3684"/>
                  <a:pt x="19701" y="-1399"/>
                  <a:pt x="11693" y="341"/>
                </a:cubicBezTo>
                <a:cubicBezTo>
                  <a:pt x="3684" y="2083"/>
                  <a:pt x="-1399" y="9986"/>
                  <a:pt x="341" y="17995"/>
                </a:cubicBezTo>
                <a:close/>
              </a:path>
            </a:pathLst>
          </a:custGeom>
          <a:solidFill>
            <a:srgbClr val="EB4954"/>
          </a:solidFill>
          <a:ln w="14784"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5D74F7B-9802-6B1B-431A-965767931943}"/>
              </a:ext>
            </a:extLst>
          </p:cNvPr>
          <p:cNvSpPr/>
          <p:nvPr/>
        </p:nvSpPr>
        <p:spPr>
          <a:xfrm>
            <a:off x="3003444" y="2883011"/>
            <a:ext cx="42306" cy="87672"/>
          </a:xfrm>
          <a:custGeom>
            <a:avLst/>
            <a:gdLst>
              <a:gd name="connsiteX0" fmla="*/ 12961 w 42306"/>
              <a:gd name="connsiteY0" fmla="*/ 75983 h 87672"/>
              <a:gd name="connsiteX1" fmla="*/ 30617 w 42306"/>
              <a:gd name="connsiteY1" fmla="*/ 87330 h 87672"/>
              <a:gd name="connsiteX2" fmla="*/ 41964 w 42306"/>
              <a:gd name="connsiteY2" fmla="*/ 69674 h 87672"/>
              <a:gd name="connsiteX3" fmla="*/ 29346 w 42306"/>
              <a:gd name="connsiteY3" fmla="*/ 11689 h 87672"/>
              <a:gd name="connsiteX4" fmla="*/ 11689 w 42306"/>
              <a:gd name="connsiteY4" fmla="*/ 342 h 87672"/>
              <a:gd name="connsiteX5" fmla="*/ 342 w 42306"/>
              <a:gd name="connsiteY5" fmla="*/ 17998 h 8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06" h="87672">
                <a:moveTo>
                  <a:pt x="12961" y="75983"/>
                </a:moveTo>
                <a:cubicBezTo>
                  <a:pt x="14702" y="83992"/>
                  <a:pt x="22608" y="89072"/>
                  <a:pt x="30617" y="87330"/>
                </a:cubicBezTo>
                <a:cubicBezTo>
                  <a:pt x="38626" y="85589"/>
                  <a:pt x="43706" y="77683"/>
                  <a:pt x="41964" y="69674"/>
                </a:cubicBezTo>
                <a:lnTo>
                  <a:pt x="29346" y="11689"/>
                </a:lnTo>
                <a:cubicBezTo>
                  <a:pt x="27604" y="3680"/>
                  <a:pt x="19699" y="-1400"/>
                  <a:pt x="11689" y="342"/>
                </a:cubicBezTo>
                <a:cubicBezTo>
                  <a:pt x="3680" y="2084"/>
                  <a:pt x="-1400" y="9989"/>
                  <a:pt x="342" y="17998"/>
                </a:cubicBezTo>
                <a:close/>
              </a:path>
            </a:pathLst>
          </a:custGeom>
          <a:solidFill>
            <a:srgbClr val="EB4954"/>
          </a:solidFill>
          <a:ln w="14784"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81ECCAD-9A5D-17D3-56A9-9C5DB2BF2120}"/>
              </a:ext>
            </a:extLst>
          </p:cNvPr>
          <p:cNvSpPr/>
          <p:nvPr/>
        </p:nvSpPr>
        <p:spPr>
          <a:xfrm>
            <a:off x="2816960" y="2996802"/>
            <a:ext cx="130849" cy="176147"/>
          </a:xfrm>
          <a:custGeom>
            <a:avLst/>
            <a:gdLst>
              <a:gd name="connsiteX0" fmla="*/ 6404 w 130849"/>
              <a:gd name="connsiteY0" fmla="*/ 2633 h 176147"/>
              <a:gd name="connsiteX1" fmla="*/ 2623 w 130849"/>
              <a:gd name="connsiteY1" fmla="*/ 23270 h 176147"/>
              <a:gd name="connsiteX2" fmla="*/ 103796 w 130849"/>
              <a:gd name="connsiteY2" fmla="*/ 169738 h 176147"/>
              <a:gd name="connsiteX3" fmla="*/ 124439 w 130849"/>
              <a:gd name="connsiteY3" fmla="*/ 173519 h 176147"/>
              <a:gd name="connsiteX4" fmla="*/ 128220 w 130849"/>
              <a:gd name="connsiteY4" fmla="*/ 152875 h 176147"/>
              <a:gd name="connsiteX5" fmla="*/ 27047 w 130849"/>
              <a:gd name="connsiteY5" fmla="*/ 6407 h 176147"/>
              <a:gd name="connsiteX6" fmla="*/ 6410 w 130849"/>
              <a:gd name="connsiteY6" fmla="*/ 2629 h 176147"/>
              <a:gd name="connsiteX7" fmla="*/ 6404 w 130849"/>
              <a:gd name="connsiteY7" fmla="*/ 2633 h 1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9" h="176147">
                <a:moveTo>
                  <a:pt x="6404" y="2633"/>
                </a:moveTo>
                <a:cubicBezTo>
                  <a:pt x="-332" y="7291"/>
                  <a:pt x="-2025" y="16526"/>
                  <a:pt x="2623" y="23270"/>
                </a:cubicBezTo>
                <a:lnTo>
                  <a:pt x="103796" y="169738"/>
                </a:lnTo>
                <a:cubicBezTo>
                  <a:pt x="108453" y="176482"/>
                  <a:pt x="117695" y="178174"/>
                  <a:pt x="124439" y="173519"/>
                </a:cubicBezTo>
                <a:cubicBezTo>
                  <a:pt x="131184" y="168863"/>
                  <a:pt x="132877" y="159619"/>
                  <a:pt x="128220" y="152875"/>
                </a:cubicBezTo>
                <a:lnTo>
                  <a:pt x="27047" y="6407"/>
                </a:lnTo>
                <a:cubicBezTo>
                  <a:pt x="22392" y="-335"/>
                  <a:pt x="13153" y="-2026"/>
                  <a:pt x="6410" y="2629"/>
                </a:cubicBezTo>
                <a:cubicBezTo>
                  <a:pt x="6409" y="2630"/>
                  <a:pt x="6406" y="2632"/>
                  <a:pt x="6404" y="2633"/>
                </a:cubicBezTo>
                <a:close/>
              </a:path>
            </a:pathLst>
          </a:custGeom>
          <a:solidFill>
            <a:srgbClr val="EB4954"/>
          </a:solidFill>
          <a:ln w="14784" cap="flat">
            <a:noFill/>
            <a:prstDash val="solid"/>
            <a:miter/>
          </a:ln>
        </p:spPr>
        <p:txBody>
          <a:bodyPr rtlCol="0" anchor="ctr"/>
          <a:lstStyle/>
          <a:p>
            <a:endParaRPr lang="en-US"/>
          </a:p>
        </p:txBody>
      </p:sp>
      <p:grpSp>
        <p:nvGrpSpPr>
          <p:cNvPr id="53" name="Graphic 10" descr="Music notation outline">
            <a:extLst>
              <a:ext uri="{FF2B5EF4-FFF2-40B4-BE49-F238E27FC236}">
                <a16:creationId xmlns:a16="http://schemas.microsoft.com/office/drawing/2014/main" id="{805CCAF0-F1F4-C79F-9889-74CFDB4EBF1E}"/>
              </a:ext>
            </a:extLst>
          </p:cNvPr>
          <p:cNvGrpSpPr/>
          <p:nvPr/>
        </p:nvGrpSpPr>
        <p:grpSpPr>
          <a:xfrm>
            <a:off x="657632" y="2239696"/>
            <a:ext cx="1262519" cy="579324"/>
            <a:chOff x="657632" y="2239696"/>
            <a:chExt cx="1262519" cy="579324"/>
          </a:xfrm>
          <a:solidFill>
            <a:srgbClr val="000000"/>
          </a:solidFill>
        </p:grpSpPr>
        <p:sp>
          <p:nvSpPr>
            <p:cNvPr id="54" name="Freeform 53">
              <a:extLst>
                <a:ext uri="{FF2B5EF4-FFF2-40B4-BE49-F238E27FC236}">
                  <a16:creationId xmlns:a16="http://schemas.microsoft.com/office/drawing/2014/main" id="{8AB440FD-66DC-5E52-13DB-5527B9B0A5AF}"/>
                </a:ext>
              </a:extLst>
            </p:cNvPr>
            <p:cNvSpPr/>
            <p:nvPr/>
          </p:nvSpPr>
          <p:spPr>
            <a:xfrm>
              <a:off x="920961" y="2432804"/>
              <a:ext cx="163849" cy="38036"/>
            </a:xfrm>
            <a:custGeom>
              <a:avLst/>
              <a:gdLst>
                <a:gd name="connsiteX0" fmla="*/ 163850 w 163849"/>
                <a:gd name="connsiteY0" fmla="*/ 0 h 38036"/>
                <a:gd name="connsiteX1" fmla="*/ 0 w 163849"/>
                <a:gd name="connsiteY1" fmla="*/ 23407 h 38036"/>
                <a:gd name="connsiteX2" fmla="*/ 0 w 163849"/>
                <a:gd name="connsiteY2" fmla="*/ 38036 h 38036"/>
                <a:gd name="connsiteX3" fmla="*/ 163850 w 163849"/>
                <a:gd name="connsiteY3" fmla="*/ 14629 h 38036"/>
                <a:gd name="connsiteX4" fmla="*/ 163850 w 163849"/>
                <a:gd name="connsiteY4" fmla="*/ 0 h 3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49" h="38036">
                  <a:moveTo>
                    <a:pt x="163850" y="0"/>
                  </a:moveTo>
                  <a:cubicBezTo>
                    <a:pt x="106795" y="5852"/>
                    <a:pt x="51203" y="13166"/>
                    <a:pt x="0" y="23407"/>
                  </a:cubicBezTo>
                  <a:lnTo>
                    <a:pt x="0" y="38036"/>
                  </a:lnTo>
                  <a:cubicBezTo>
                    <a:pt x="51203" y="27796"/>
                    <a:pt x="106795" y="19018"/>
                    <a:pt x="163850" y="14629"/>
                  </a:cubicBezTo>
                  <a:lnTo>
                    <a:pt x="163850" y="0"/>
                  </a:lnTo>
                  <a:close/>
                </a:path>
              </a:pathLst>
            </a:custGeom>
            <a:solidFill>
              <a:srgbClr val="000000"/>
            </a:solidFill>
            <a:ln w="1458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BD1782D3-551F-CCF6-F4C2-0D7650A78EE4}"/>
                </a:ext>
              </a:extLst>
            </p:cNvPr>
            <p:cNvSpPr/>
            <p:nvPr/>
          </p:nvSpPr>
          <p:spPr>
            <a:xfrm>
              <a:off x="1408121" y="2513266"/>
              <a:ext cx="90702" cy="20481"/>
            </a:xfrm>
            <a:custGeom>
              <a:avLst/>
              <a:gdLst>
                <a:gd name="connsiteX0" fmla="*/ 90702 w 90702"/>
                <a:gd name="connsiteY0" fmla="*/ 7315 h 20481"/>
                <a:gd name="connsiteX1" fmla="*/ 0 w 90702"/>
                <a:gd name="connsiteY1" fmla="*/ 0 h 20481"/>
                <a:gd name="connsiteX2" fmla="*/ 10241 w 90702"/>
                <a:gd name="connsiteY2" fmla="*/ 14629 h 20481"/>
                <a:gd name="connsiteX3" fmla="*/ 78999 w 90702"/>
                <a:gd name="connsiteY3" fmla="*/ 20481 h 20481"/>
                <a:gd name="connsiteX4" fmla="*/ 90702 w 90702"/>
                <a:gd name="connsiteY4" fmla="*/ 7315 h 2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02" h="20481">
                  <a:moveTo>
                    <a:pt x="90702" y="7315"/>
                  </a:moveTo>
                  <a:cubicBezTo>
                    <a:pt x="61444" y="4389"/>
                    <a:pt x="30722" y="1463"/>
                    <a:pt x="0" y="0"/>
                  </a:cubicBezTo>
                  <a:cubicBezTo>
                    <a:pt x="2926" y="4389"/>
                    <a:pt x="7315" y="10241"/>
                    <a:pt x="10241" y="14629"/>
                  </a:cubicBezTo>
                  <a:cubicBezTo>
                    <a:pt x="33648" y="16092"/>
                    <a:pt x="57055" y="17555"/>
                    <a:pt x="78999" y="20481"/>
                  </a:cubicBezTo>
                  <a:cubicBezTo>
                    <a:pt x="80462" y="16092"/>
                    <a:pt x="84851" y="11704"/>
                    <a:pt x="90702" y="7315"/>
                  </a:cubicBezTo>
                  <a:close/>
                </a:path>
              </a:pathLst>
            </a:custGeom>
            <a:solidFill>
              <a:srgbClr val="000000"/>
            </a:solidFill>
            <a:ln w="1458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5AD2BFC-0150-B943-29F1-F25F1A2606F8}"/>
                </a:ext>
              </a:extLst>
            </p:cNvPr>
            <p:cNvSpPr/>
            <p:nvPr/>
          </p:nvSpPr>
          <p:spPr>
            <a:xfrm>
              <a:off x="1172588" y="2422564"/>
              <a:ext cx="99480" cy="17555"/>
            </a:xfrm>
            <a:custGeom>
              <a:avLst/>
              <a:gdLst>
                <a:gd name="connsiteX0" fmla="*/ 0 w 99480"/>
                <a:gd name="connsiteY0" fmla="*/ 17555 h 17555"/>
                <a:gd name="connsiteX1" fmla="*/ 99480 w 99480"/>
                <a:gd name="connsiteY1" fmla="*/ 14629 h 17555"/>
                <a:gd name="connsiteX2" fmla="*/ 99480 w 99480"/>
                <a:gd name="connsiteY2" fmla="*/ 0 h 17555"/>
                <a:gd name="connsiteX3" fmla="*/ 0 w 99480"/>
                <a:gd name="connsiteY3" fmla="*/ 2926 h 17555"/>
                <a:gd name="connsiteX4" fmla="*/ 0 w 99480"/>
                <a:gd name="connsiteY4" fmla="*/ 17555 h 17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80" h="17555">
                  <a:moveTo>
                    <a:pt x="0" y="17555"/>
                  </a:moveTo>
                  <a:cubicBezTo>
                    <a:pt x="32185" y="16092"/>
                    <a:pt x="65832" y="14629"/>
                    <a:pt x="99480" y="14629"/>
                  </a:cubicBezTo>
                  <a:lnTo>
                    <a:pt x="99480" y="0"/>
                  </a:lnTo>
                  <a:cubicBezTo>
                    <a:pt x="65832" y="0"/>
                    <a:pt x="32185" y="1463"/>
                    <a:pt x="0" y="2926"/>
                  </a:cubicBezTo>
                  <a:lnTo>
                    <a:pt x="0" y="17555"/>
                  </a:lnTo>
                  <a:close/>
                </a:path>
              </a:pathLst>
            </a:custGeom>
            <a:solidFill>
              <a:srgbClr val="000000"/>
            </a:solidFill>
            <a:ln w="1458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21B48A14-F030-04C7-A129-4FDA4A36F8F0}"/>
                </a:ext>
              </a:extLst>
            </p:cNvPr>
            <p:cNvSpPr/>
            <p:nvPr/>
          </p:nvSpPr>
          <p:spPr>
            <a:xfrm>
              <a:off x="920961" y="2345028"/>
              <a:ext cx="163849" cy="38036"/>
            </a:xfrm>
            <a:custGeom>
              <a:avLst/>
              <a:gdLst>
                <a:gd name="connsiteX0" fmla="*/ 163850 w 163849"/>
                <a:gd name="connsiteY0" fmla="*/ 0 h 38036"/>
                <a:gd name="connsiteX1" fmla="*/ 0 w 163849"/>
                <a:gd name="connsiteY1" fmla="*/ 23407 h 38036"/>
                <a:gd name="connsiteX2" fmla="*/ 0 w 163849"/>
                <a:gd name="connsiteY2" fmla="*/ 38036 h 38036"/>
                <a:gd name="connsiteX3" fmla="*/ 163850 w 163849"/>
                <a:gd name="connsiteY3" fmla="*/ 14629 h 38036"/>
                <a:gd name="connsiteX4" fmla="*/ 163850 w 163849"/>
                <a:gd name="connsiteY4" fmla="*/ 0 h 3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49" h="38036">
                  <a:moveTo>
                    <a:pt x="163850" y="0"/>
                  </a:moveTo>
                  <a:cubicBezTo>
                    <a:pt x="106795" y="5852"/>
                    <a:pt x="51203" y="13166"/>
                    <a:pt x="0" y="23407"/>
                  </a:cubicBezTo>
                  <a:lnTo>
                    <a:pt x="0" y="38036"/>
                  </a:lnTo>
                  <a:cubicBezTo>
                    <a:pt x="51203" y="27796"/>
                    <a:pt x="106795" y="19018"/>
                    <a:pt x="163850" y="14629"/>
                  </a:cubicBezTo>
                  <a:lnTo>
                    <a:pt x="163850" y="0"/>
                  </a:lnTo>
                  <a:close/>
                </a:path>
              </a:pathLst>
            </a:custGeom>
            <a:solidFill>
              <a:srgbClr val="000000"/>
            </a:solidFill>
            <a:ln w="1458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989D621-6D8E-A16A-2BBE-B2A08A76BBF7}"/>
                </a:ext>
              </a:extLst>
            </p:cNvPr>
            <p:cNvSpPr/>
            <p:nvPr/>
          </p:nvSpPr>
          <p:spPr>
            <a:xfrm>
              <a:off x="1435917" y="2602506"/>
              <a:ext cx="38036" cy="17555"/>
            </a:xfrm>
            <a:custGeom>
              <a:avLst/>
              <a:gdLst>
                <a:gd name="connsiteX0" fmla="*/ 0 w 38036"/>
                <a:gd name="connsiteY0" fmla="*/ 0 h 17555"/>
                <a:gd name="connsiteX1" fmla="*/ 0 w 38036"/>
                <a:gd name="connsiteY1" fmla="*/ 14629 h 17555"/>
                <a:gd name="connsiteX2" fmla="*/ 38036 w 38036"/>
                <a:gd name="connsiteY2" fmla="*/ 17555 h 17555"/>
                <a:gd name="connsiteX3" fmla="*/ 36574 w 38036"/>
                <a:gd name="connsiteY3" fmla="*/ 13167 h 17555"/>
                <a:gd name="connsiteX4" fmla="*/ 33648 w 38036"/>
                <a:gd name="connsiteY4" fmla="*/ 1463 h 17555"/>
                <a:gd name="connsiteX5" fmla="*/ 0 w 38036"/>
                <a:gd name="connsiteY5" fmla="*/ 0 h 1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36" h="17555">
                  <a:moveTo>
                    <a:pt x="0" y="0"/>
                  </a:moveTo>
                  <a:cubicBezTo>
                    <a:pt x="0" y="4389"/>
                    <a:pt x="0" y="10241"/>
                    <a:pt x="0" y="14629"/>
                  </a:cubicBezTo>
                  <a:cubicBezTo>
                    <a:pt x="13167" y="16092"/>
                    <a:pt x="24870" y="16092"/>
                    <a:pt x="38036" y="17555"/>
                  </a:cubicBezTo>
                  <a:cubicBezTo>
                    <a:pt x="38036" y="16092"/>
                    <a:pt x="36574" y="14629"/>
                    <a:pt x="36574" y="13167"/>
                  </a:cubicBezTo>
                  <a:cubicBezTo>
                    <a:pt x="35111" y="10241"/>
                    <a:pt x="33648" y="5852"/>
                    <a:pt x="33648" y="1463"/>
                  </a:cubicBezTo>
                  <a:cubicBezTo>
                    <a:pt x="20481" y="2926"/>
                    <a:pt x="10241" y="1463"/>
                    <a:pt x="0" y="0"/>
                  </a:cubicBezTo>
                  <a:close/>
                </a:path>
              </a:pathLst>
            </a:custGeom>
            <a:solidFill>
              <a:srgbClr val="000000"/>
            </a:solidFill>
            <a:ln w="1458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F19DE20D-EB05-4928-3EB7-83E8340FD638}"/>
                </a:ext>
              </a:extLst>
            </p:cNvPr>
            <p:cNvSpPr/>
            <p:nvPr/>
          </p:nvSpPr>
          <p:spPr>
            <a:xfrm>
              <a:off x="920961" y="2535210"/>
              <a:ext cx="51202" cy="23407"/>
            </a:xfrm>
            <a:custGeom>
              <a:avLst/>
              <a:gdLst>
                <a:gd name="connsiteX0" fmla="*/ 0 w 51202"/>
                <a:gd name="connsiteY0" fmla="*/ 23407 h 23407"/>
                <a:gd name="connsiteX1" fmla="*/ 49740 w 51202"/>
                <a:gd name="connsiteY1" fmla="*/ 14629 h 23407"/>
                <a:gd name="connsiteX2" fmla="*/ 51203 w 51202"/>
                <a:gd name="connsiteY2" fmla="*/ 0 h 23407"/>
                <a:gd name="connsiteX3" fmla="*/ 0 w 51202"/>
                <a:gd name="connsiteY3" fmla="*/ 8778 h 23407"/>
                <a:gd name="connsiteX4" fmla="*/ 0 w 51202"/>
                <a:gd name="connsiteY4" fmla="*/ 23407 h 23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2" h="23407">
                  <a:moveTo>
                    <a:pt x="0" y="23407"/>
                  </a:moveTo>
                  <a:cubicBezTo>
                    <a:pt x="16092" y="20481"/>
                    <a:pt x="33648" y="17555"/>
                    <a:pt x="49740" y="14629"/>
                  </a:cubicBezTo>
                  <a:cubicBezTo>
                    <a:pt x="49740" y="10241"/>
                    <a:pt x="49740" y="4389"/>
                    <a:pt x="51203" y="0"/>
                  </a:cubicBezTo>
                  <a:cubicBezTo>
                    <a:pt x="33648" y="2926"/>
                    <a:pt x="16092" y="5852"/>
                    <a:pt x="0" y="8778"/>
                  </a:cubicBezTo>
                  <a:lnTo>
                    <a:pt x="0" y="23407"/>
                  </a:lnTo>
                  <a:close/>
                </a:path>
              </a:pathLst>
            </a:custGeom>
            <a:solidFill>
              <a:srgbClr val="000000"/>
            </a:solidFill>
            <a:ln w="1458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18E0B6F-5985-8B04-51B1-CAF9A1CE65C9}"/>
                </a:ext>
              </a:extLst>
            </p:cNvPr>
            <p:cNvSpPr/>
            <p:nvPr/>
          </p:nvSpPr>
          <p:spPr>
            <a:xfrm>
              <a:off x="1172588" y="2334787"/>
              <a:ext cx="406698" cy="35110"/>
            </a:xfrm>
            <a:custGeom>
              <a:avLst/>
              <a:gdLst>
                <a:gd name="connsiteX0" fmla="*/ 406698 w 406698"/>
                <a:gd name="connsiteY0" fmla="*/ 35111 h 35110"/>
                <a:gd name="connsiteX1" fmla="*/ 406698 w 406698"/>
                <a:gd name="connsiteY1" fmla="*/ 20481 h 35110"/>
                <a:gd name="connsiteX2" fmla="*/ 117035 w 406698"/>
                <a:gd name="connsiteY2" fmla="*/ 0 h 35110"/>
                <a:gd name="connsiteX3" fmla="*/ 0 w 406698"/>
                <a:gd name="connsiteY3" fmla="*/ 2926 h 35110"/>
                <a:gd name="connsiteX4" fmla="*/ 0 w 406698"/>
                <a:gd name="connsiteY4" fmla="*/ 17555 h 35110"/>
                <a:gd name="connsiteX5" fmla="*/ 117035 w 406698"/>
                <a:gd name="connsiteY5" fmla="*/ 14629 h 35110"/>
                <a:gd name="connsiteX6" fmla="*/ 406698 w 406698"/>
                <a:gd name="connsiteY6" fmla="*/ 35111 h 3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98" h="35110">
                  <a:moveTo>
                    <a:pt x="406698" y="35111"/>
                  </a:moveTo>
                  <a:lnTo>
                    <a:pt x="406698" y="20481"/>
                  </a:lnTo>
                  <a:cubicBezTo>
                    <a:pt x="310144" y="7315"/>
                    <a:pt x="213590" y="0"/>
                    <a:pt x="117035" y="0"/>
                  </a:cubicBezTo>
                  <a:cubicBezTo>
                    <a:pt x="77536" y="0"/>
                    <a:pt x="38036" y="1463"/>
                    <a:pt x="0" y="2926"/>
                  </a:cubicBezTo>
                  <a:lnTo>
                    <a:pt x="0" y="17555"/>
                  </a:lnTo>
                  <a:cubicBezTo>
                    <a:pt x="38036" y="16092"/>
                    <a:pt x="77536" y="14629"/>
                    <a:pt x="117035" y="14629"/>
                  </a:cubicBezTo>
                  <a:cubicBezTo>
                    <a:pt x="213590" y="14629"/>
                    <a:pt x="310144" y="21944"/>
                    <a:pt x="406698" y="35111"/>
                  </a:cubicBezTo>
                  <a:close/>
                </a:path>
              </a:pathLst>
            </a:custGeom>
            <a:solidFill>
              <a:srgbClr val="000000"/>
            </a:solidFill>
            <a:ln w="1458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FC977801-E452-EA08-4884-F9730FE3DE5B}"/>
                </a:ext>
              </a:extLst>
            </p:cNvPr>
            <p:cNvSpPr/>
            <p:nvPr/>
          </p:nvSpPr>
          <p:spPr>
            <a:xfrm>
              <a:off x="1667062" y="2369898"/>
              <a:ext cx="253089" cy="95091"/>
            </a:xfrm>
            <a:custGeom>
              <a:avLst/>
              <a:gdLst>
                <a:gd name="connsiteX0" fmla="*/ 0 w 253089"/>
                <a:gd name="connsiteY0" fmla="*/ 0 h 95091"/>
                <a:gd name="connsiteX1" fmla="*/ 0 w 253089"/>
                <a:gd name="connsiteY1" fmla="*/ 14629 h 95091"/>
                <a:gd name="connsiteX2" fmla="*/ 245774 w 253089"/>
                <a:gd name="connsiteY2" fmla="*/ 95091 h 95091"/>
                <a:gd name="connsiteX3" fmla="*/ 253089 w 253089"/>
                <a:gd name="connsiteY3" fmla="*/ 81925 h 95091"/>
                <a:gd name="connsiteX4" fmla="*/ 0 w 253089"/>
                <a:gd name="connsiteY4" fmla="*/ 0 h 9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9" h="95091">
                  <a:moveTo>
                    <a:pt x="0" y="0"/>
                  </a:moveTo>
                  <a:lnTo>
                    <a:pt x="0" y="14629"/>
                  </a:lnTo>
                  <a:cubicBezTo>
                    <a:pt x="84851" y="30722"/>
                    <a:pt x="168238" y="57055"/>
                    <a:pt x="245774" y="95091"/>
                  </a:cubicBezTo>
                  <a:lnTo>
                    <a:pt x="253089" y="81925"/>
                  </a:lnTo>
                  <a:cubicBezTo>
                    <a:pt x="172627" y="43888"/>
                    <a:pt x="87777" y="16092"/>
                    <a:pt x="0" y="0"/>
                  </a:cubicBezTo>
                  <a:close/>
                </a:path>
              </a:pathLst>
            </a:custGeom>
            <a:solidFill>
              <a:srgbClr val="000000"/>
            </a:solidFill>
            <a:ln w="1458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BB178E7-6B17-0378-7A87-12435F8A00CE}"/>
                </a:ext>
              </a:extLst>
            </p:cNvPr>
            <p:cNvSpPr/>
            <p:nvPr/>
          </p:nvSpPr>
          <p:spPr>
            <a:xfrm>
              <a:off x="1172588" y="2510340"/>
              <a:ext cx="99480" cy="17555"/>
            </a:xfrm>
            <a:custGeom>
              <a:avLst/>
              <a:gdLst>
                <a:gd name="connsiteX0" fmla="*/ 99480 w 99480"/>
                <a:gd name="connsiteY0" fmla="*/ 0 h 17555"/>
                <a:gd name="connsiteX1" fmla="*/ 0 w 99480"/>
                <a:gd name="connsiteY1" fmla="*/ 2926 h 17555"/>
                <a:gd name="connsiteX2" fmla="*/ 0 w 99480"/>
                <a:gd name="connsiteY2" fmla="*/ 7315 h 17555"/>
                <a:gd name="connsiteX3" fmla="*/ 0 w 99480"/>
                <a:gd name="connsiteY3" fmla="*/ 10241 h 17555"/>
                <a:gd name="connsiteX4" fmla="*/ 0 w 99480"/>
                <a:gd name="connsiteY4" fmla="*/ 17555 h 17555"/>
                <a:gd name="connsiteX5" fmla="*/ 99480 w 99480"/>
                <a:gd name="connsiteY5" fmla="*/ 14629 h 17555"/>
                <a:gd name="connsiteX6" fmla="*/ 99480 w 99480"/>
                <a:gd name="connsiteY6" fmla="*/ 0 h 1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0" h="17555">
                  <a:moveTo>
                    <a:pt x="99480" y="0"/>
                  </a:moveTo>
                  <a:cubicBezTo>
                    <a:pt x="65832" y="0"/>
                    <a:pt x="32185" y="1463"/>
                    <a:pt x="0" y="2926"/>
                  </a:cubicBezTo>
                  <a:lnTo>
                    <a:pt x="0" y="7315"/>
                  </a:lnTo>
                  <a:cubicBezTo>
                    <a:pt x="0" y="8778"/>
                    <a:pt x="0" y="10241"/>
                    <a:pt x="0" y="10241"/>
                  </a:cubicBezTo>
                  <a:cubicBezTo>
                    <a:pt x="0" y="13167"/>
                    <a:pt x="0" y="14629"/>
                    <a:pt x="0" y="17555"/>
                  </a:cubicBezTo>
                  <a:cubicBezTo>
                    <a:pt x="32185" y="16092"/>
                    <a:pt x="65832" y="14629"/>
                    <a:pt x="99480" y="14629"/>
                  </a:cubicBezTo>
                  <a:lnTo>
                    <a:pt x="99480" y="0"/>
                  </a:lnTo>
                  <a:close/>
                </a:path>
              </a:pathLst>
            </a:custGeom>
            <a:solidFill>
              <a:srgbClr val="000000"/>
            </a:solidFill>
            <a:ln w="1458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0A0F25D-56B1-8E6E-A515-4E6F4988B441}"/>
                </a:ext>
              </a:extLst>
            </p:cNvPr>
            <p:cNvSpPr/>
            <p:nvPr/>
          </p:nvSpPr>
          <p:spPr>
            <a:xfrm>
              <a:off x="1623174" y="2627376"/>
              <a:ext cx="296977" cy="100943"/>
            </a:xfrm>
            <a:custGeom>
              <a:avLst/>
              <a:gdLst>
                <a:gd name="connsiteX0" fmla="*/ 14629 w 296977"/>
                <a:gd name="connsiteY0" fmla="*/ 0 h 100943"/>
                <a:gd name="connsiteX1" fmla="*/ 0 w 296977"/>
                <a:gd name="connsiteY1" fmla="*/ 11704 h 100943"/>
                <a:gd name="connsiteX2" fmla="*/ 289663 w 296977"/>
                <a:gd name="connsiteY2" fmla="*/ 100943 h 100943"/>
                <a:gd name="connsiteX3" fmla="*/ 296977 w 296977"/>
                <a:gd name="connsiteY3" fmla="*/ 87777 h 100943"/>
                <a:gd name="connsiteX4" fmla="*/ 14629 w 296977"/>
                <a:gd name="connsiteY4" fmla="*/ 0 h 10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77" h="100943">
                  <a:moveTo>
                    <a:pt x="14629" y="0"/>
                  </a:moveTo>
                  <a:cubicBezTo>
                    <a:pt x="10241" y="4389"/>
                    <a:pt x="5852" y="8778"/>
                    <a:pt x="0" y="11704"/>
                  </a:cubicBezTo>
                  <a:cubicBezTo>
                    <a:pt x="114109" y="32185"/>
                    <a:pt x="215053" y="61444"/>
                    <a:pt x="289663" y="100943"/>
                  </a:cubicBezTo>
                  <a:lnTo>
                    <a:pt x="296977" y="87777"/>
                  </a:lnTo>
                  <a:cubicBezTo>
                    <a:pt x="206275" y="45351"/>
                    <a:pt x="112647" y="16092"/>
                    <a:pt x="14629" y="0"/>
                  </a:cubicBezTo>
                  <a:close/>
                </a:path>
              </a:pathLst>
            </a:custGeom>
            <a:solidFill>
              <a:srgbClr val="000000"/>
            </a:solidFill>
            <a:ln w="1458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E901FAAF-FDF1-8CD0-9C68-76CA7464718C}"/>
                </a:ext>
              </a:extLst>
            </p:cNvPr>
            <p:cNvSpPr/>
            <p:nvPr/>
          </p:nvSpPr>
          <p:spPr>
            <a:xfrm>
              <a:off x="1359844" y="2690282"/>
              <a:ext cx="558844" cy="128738"/>
            </a:xfrm>
            <a:custGeom>
              <a:avLst/>
              <a:gdLst>
                <a:gd name="connsiteX0" fmla="*/ 558844 w 558844"/>
                <a:gd name="connsiteY0" fmla="*/ 114110 h 128738"/>
                <a:gd name="connsiteX1" fmla="*/ 43888 w 558844"/>
                <a:gd name="connsiteY1" fmla="*/ 0 h 128738"/>
                <a:gd name="connsiteX2" fmla="*/ 0 w 558844"/>
                <a:gd name="connsiteY2" fmla="*/ 1463 h 128738"/>
                <a:gd name="connsiteX3" fmla="*/ 0 w 558844"/>
                <a:gd name="connsiteY3" fmla="*/ 13167 h 128738"/>
                <a:gd name="connsiteX4" fmla="*/ 552992 w 558844"/>
                <a:gd name="connsiteY4" fmla="*/ 128739 h 128738"/>
                <a:gd name="connsiteX5" fmla="*/ 558844 w 558844"/>
                <a:gd name="connsiteY5" fmla="*/ 114110 h 12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844" h="128738">
                  <a:moveTo>
                    <a:pt x="558844" y="114110"/>
                  </a:moveTo>
                  <a:cubicBezTo>
                    <a:pt x="437420" y="51203"/>
                    <a:pt x="250163" y="10241"/>
                    <a:pt x="43888" y="0"/>
                  </a:cubicBezTo>
                  <a:cubicBezTo>
                    <a:pt x="30722" y="8778"/>
                    <a:pt x="13167" y="8778"/>
                    <a:pt x="0" y="1463"/>
                  </a:cubicBezTo>
                  <a:lnTo>
                    <a:pt x="0" y="13167"/>
                  </a:lnTo>
                  <a:cubicBezTo>
                    <a:pt x="222367" y="20481"/>
                    <a:pt x="425716" y="62907"/>
                    <a:pt x="552992" y="128739"/>
                  </a:cubicBezTo>
                  <a:lnTo>
                    <a:pt x="558844" y="114110"/>
                  </a:lnTo>
                  <a:close/>
                </a:path>
              </a:pathLst>
            </a:custGeom>
            <a:solidFill>
              <a:srgbClr val="000000"/>
            </a:solidFill>
            <a:ln w="1458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38934980-BCA5-93FB-D324-8D57E66B48A7}"/>
                </a:ext>
              </a:extLst>
            </p:cNvPr>
            <p:cNvSpPr/>
            <p:nvPr/>
          </p:nvSpPr>
          <p:spPr>
            <a:xfrm>
              <a:off x="657632" y="2688819"/>
              <a:ext cx="526659" cy="130201"/>
            </a:xfrm>
            <a:custGeom>
              <a:avLst/>
              <a:gdLst>
                <a:gd name="connsiteX0" fmla="*/ 514956 w 526659"/>
                <a:gd name="connsiteY0" fmla="*/ 14629 h 130201"/>
                <a:gd name="connsiteX1" fmla="*/ 526659 w 526659"/>
                <a:gd name="connsiteY1" fmla="*/ 0 h 130201"/>
                <a:gd name="connsiteX2" fmla="*/ 0 w 526659"/>
                <a:gd name="connsiteY2" fmla="*/ 117035 h 130201"/>
                <a:gd name="connsiteX3" fmla="*/ 7315 w 526659"/>
                <a:gd name="connsiteY3" fmla="*/ 130202 h 130201"/>
                <a:gd name="connsiteX4" fmla="*/ 514956 w 526659"/>
                <a:gd name="connsiteY4" fmla="*/ 14629 h 13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659" h="130201">
                  <a:moveTo>
                    <a:pt x="514956" y="14629"/>
                  </a:moveTo>
                  <a:cubicBezTo>
                    <a:pt x="517882" y="8778"/>
                    <a:pt x="522271" y="4389"/>
                    <a:pt x="526659" y="0"/>
                  </a:cubicBezTo>
                  <a:cubicBezTo>
                    <a:pt x="314533" y="10241"/>
                    <a:pt x="122887" y="52666"/>
                    <a:pt x="0" y="117035"/>
                  </a:cubicBezTo>
                  <a:lnTo>
                    <a:pt x="7315" y="130202"/>
                  </a:lnTo>
                  <a:cubicBezTo>
                    <a:pt x="124350" y="67295"/>
                    <a:pt x="310144" y="26333"/>
                    <a:pt x="514956" y="14629"/>
                  </a:cubicBezTo>
                  <a:close/>
                </a:path>
              </a:pathLst>
            </a:custGeom>
            <a:solidFill>
              <a:srgbClr val="000000"/>
            </a:solidFill>
            <a:ln w="1458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66CB3849-40BA-0FF2-88D1-1089717DDF93}"/>
                </a:ext>
              </a:extLst>
            </p:cNvPr>
            <p:cNvSpPr/>
            <p:nvPr/>
          </p:nvSpPr>
          <p:spPr>
            <a:xfrm>
              <a:off x="1667062" y="2545451"/>
              <a:ext cx="253089" cy="95091"/>
            </a:xfrm>
            <a:custGeom>
              <a:avLst/>
              <a:gdLst>
                <a:gd name="connsiteX0" fmla="*/ 0 w 253089"/>
                <a:gd name="connsiteY0" fmla="*/ 0 h 95091"/>
                <a:gd name="connsiteX1" fmla="*/ 0 w 253089"/>
                <a:gd name="connsiteY1" fmla="*/ 14629 h 95091"/>
                <a:gd name="connsiteX2" fmla="*/ 245774 w 253089"/>
                <a:gd name="connsiteY2" fmla="*/ 95091 h 95091"/>
                <a:gd name="connsiteX3" fmla="*/ 253089 w 253089"/>
                <a:gd name="connsiteY3" fmla="*/ 81925 h 95091"/>
                <a:gd name="connsiteX4" fmla="*/ 0 w 253089"/>
                <a:gd name="connsiteY4" fmla="*/ 0 h 9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9" h="95091">
                  <a:moveTo>
                    <a:pt x="0" y="0"/>
                  </a:moveTo>
                  <a:lnTo>
                    <a:pt x="0" y="14629"/>
                  </a:lnTo>
                  <a:cubicBezTo>
                    <a:pt x="84851" y="30722"/>
                    <a:pt x="168238" y="57055"/>
                    <a:pt x="245774" y="95091"/>
                  </a:cubicBezTo>
                  <a:lnTo>
                    <a:pt x="253089" y="81925"/>
                  </a:lnTo>
                  <a:cubicBezTo>
                    <a:pt x="172627" y="43888"/>
                    <a:pt x="87777" y="16092"/>
                    <a:pt x="0" y="0"/>
                  </a:cubicBezTo>
                  <a:close/>
                </a:path>
              </a:pathLst>
            </a:custGeom>
            <a:solidFill>
              <a:srgbClr val="000000"/>
            </a:solidFill>
            <a:ln w="1458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C96D00BD-C47F-2DB9-DE36-F3414E307872}"/>
                </a:ext>
              </a:extLst>
            </p:cNvPr>
            <p:cNvSpPr/>
            <p:nvPr/>
          </p:nvSpPr>
          <p:spPr>
            <a:xfrm>
              <a:off x="1667062" y="2457675"/>
              <a:ext cx="253089" cy="95091"/>
            </a:xfrm>
            <a:custGeom>
              <a:avLst/>
              <a:gdLst>
                <a:gd name="connsiteX0" fmla="*/ 0 w 253089"/>
                <a:gd name="connsiteY0" fmla="*/ 0 h 95091"/>
                <a:gd name="connsiteX1" fmla="*/ 0 w 253089"/>
                <a:gd name="connsiteY1" fmla="*/ 14629 h 95091"/>
                <a:gd name="connsiteX2" fmla="*/ 245774 w 253089"/>
                <a:gd name="connsiteY2" fmla="*/ 95091 h 95091"/>
                <a:gd name="connsiteX3" fmla="*/ 253089 w 253089"/>
                <a:gd name="connsiteY3" fmla="*/ 81925 h 95091"/>
                <a:gd name="connsiteX4" fmla="*/ 0 w 253089"/>
                <a:gd name="connsiteY4" fmla="*/ 0 h 9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9" h="95091">
                  <a:moveTo>
                    <a:pt x="0" y="0"/>
                  </a:moveTo>
                  <a:lnTo>
                    <a:pt x="0" y="14629"/>
                  </a:lnTo>
                  <a:cubicBezTo>
                    <a:pt x="84851" y="30722"/>
                    <a:pt x="168238" y="57055"/>
                    <a:pt x="245774" y="95091"/>
                  </a:cubicBezTo>
                  <a:lnTo>
                    <a:pt x="253089" y="81925"/>
                  </a:lnTo>
                  <a:cubicBezTo>
                    <a:pt x="172627" y="43888"/>
                    <a:pt x="87777" y="16092"/>
                    <a:pt x="0" y="0"/>
                  </a:cubicBezTo>
                  <a:close/>
                </a:path>
              </a:pathLst>
            </a:custGeom>
            <a:solidFill>
              <a:srgbClr val="000000"/>
            </a:solidFill>
            <a:ln w="1458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B9CE52F6-3A72-36A5-9873-1FCDB3F2CD44}"/>
                </a:ext>
              </a:extLst>
            </p:cNvPr>
            <p:cNvSpPr/>
            <p:nvPr/>
          </p:nvSpPr>
          <p:spPr>
            <a:xfrm>
              <a:off x="657632" y="2598117"/>
              <a:ext cx="614435" cy="130201"/>
            </a:xfrm>
            <a:custGeom>
              <a:avLst/>
              <a:gdLst>
                <a:gd name="connsiteX0" fmla="*/ 614436 w 614435"/>
                <a:gd name="connsiteY0" fmla="*/ 14629 h 130201"/>
                <a:gd name="connsiteX1" fmla="*/ 614436 w 614435"/>
                <a:gd name="connsiteY1" fmla="*/ 0 h 130201"/>
                <a:gd name="connsiteX2" fmla="*/ 465216 w 614435"/>
                <a:gd name="connsiteY2" fmla="*/ 5852 h 130201"/>
                <a:gd name="connsiteX3" fmla="*/ 447661 w 614435"/>
                <a:gd name="connsiteY3" fmla="*/ 14629 h 130201"/>
                <a:gd name="connsiteX4" fmla="*/ 399383 w 614435"/>
                <a:gd name="connsiteY4" fmla="*/ 24870 h 130201"/>
                <a:gd name="connsiteX5" fmla="*/ 358421 w 614435"/>
                <a:gd name="connsiteY5" fmla="*/ 16092 h 130201"/>
                <a:gd name="connsiteX6" fmla="*/ 225293 w 614435"/>
                <a:gd name="connsiteY6" fmla="*/ 39499 h 130201"/>
                <a:gd name="connsiteX7" fmla="*/ 194571 w 614435"/>
                <a:gd name="connsiteY7" fmla="*/ 57055 h 130201"/>
                <a:gd name="connsiteX8" fmla="*/ 146294 w 614435"/>
                <a:gd name="connsiteY8" fmla="*/ 67295 h 130201"/>
                <a:gd name="connsiteX9" fmla="*/ 125813 w 614435"/>
                <a:gd name="connsiteY9" fmla="*/ 65832 h 130201"/>
                <a:gd name="connsiteX10" fmla="*/ 125813 w 614435"/>
                <a:gd name="connsiteY10" fmla="*/ 65832 h 130201"/>
                <a:gd name="connsiteX11" fmla="*/ 0 w 614435"/>
                <a:gd name="connsiteY11" fmla="*/ 117035 h 130201"/>
                <a:gd name="connsiteX12" fmla="*/ 7315 w 614435"/>
                <a:gd name="connsiteY12" fmla="*/ 130202 h 130201"/>
                <a:gd name="connsiteX13" fmla="*/ 614436 w 614435"/>
                <a:gd name="connsiteY13" fmla="*/ 14629 h 1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4435" h="130201">
                  <a:moveTo>
                    <a:pt x="614436" y="14629"/>
                  </a:moveTo>
                  <a:lnTo>
                    <a:pt x="614436" y="0"/>
                  </a:lnTo>
                  <a:cubicBezTo>
                    <a:pt x="563233" y="0"/>
                    <a:pt x="513493" y="2926"/>
                    <a:pt x="465216" y="5852"/>
                  </a:cubicBezTo>
                  <a:cubicBezTo>
                    <a:pt x="459364" y="8778"/>
                    <a:pt x="453512" y="13167"/>
                    <a:pt x="447661" y="14629"/>
                  </a:cubicBezTo>
                  <a:cubicBezTo>
                    <a:pt x="433031" y="21944"/>
                    <a:pt x="415476" y="24870"/>
                    <a:pt x="399383" y="24870"/>
                  </a:cubicBezTo>
                  <a:cubicBezTo>
                    <a:pt x="386217" y="24870"/>
                    <a:pt x="371587" y="21944"/>
                    <a:pt x="358421" y="16092"/>
                  </a:cubicBezTo>
                  <a:cubicBezTo>
                    <a:pt x="311607" y="21944"/>
                    <a:pt x="267719" y="30722"/>
                    <a:pt x="225293" y="39499"/>
                  </a:cubicBezTo>
                  <a:cubicBezTo>
                    <a:pt x="216516" y="46814"/>
                    <a:pt x="206275" y="52666"/>
                    <a:pt x="194571" y="57055"/>
                  </a:cubicBezTo>
                  <a:cubicBezTo>
                    <a:pt x="178479" y="64370"/>
                    <a:pt x="162387" y="67295"/>
                    <a:pt x="146294" y="67295"/>
                  </a:cubicBezTo>
                  <a:cubicBezTo>
                    <a:pt x="138980" y="67295"/>
                    <a:pt x="133128" y="67295"/>
                    <a:pt x="125813" y="65832"/>
                  </a:cubicBezTo>
                  <a:lnTo>
                    <a:pt x="125813" y="65832"/>
                  </a:lnTo>
                  <a:cubicBezTo>
                    <a:pt x="81925" y="78999"/>
                    <a:pt x="39499" y="96554"/>
                    <a:pt x="0" y="117035"/>
                  </a:cubicBezTo>
                  <a:lnTo>
                    <a:pt x="7315" y="130202"/>
                  </a:lnTo>
                  <a:cubicBezTo>
                    <a:pt x="143368" y="59981"/>
                    <a:pt x="370125" y="17555"/>
                    <a:pt x="614436" y="14629"/>
                  </a:cubicBezTo>
                  <a:close/>
                </a:path>
              </a:pathLst>
            </a:custGeom>
            <a:solidFill>
              <a:srgbClr val="000000"/>
            </a:solidFill>
            <a:ln w="1458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DDF768C7-9930-E65E-A470-B204B4BBD7FD}"/>
                </a:ext>
              </a:extLst>
            </p:cNvPr>
            <p:cNvSpPr/>
            <p:nvPr/>
          </p:nvSpPr>
          <p:spPr>
            <a:xfrm>
              <a:off x="1359844" y="2424027"/>
              <a:ext cx="219441" cy="33647"/>
            </a:xfrm>
            <a:custGeom>
              <a:avLst/>
              <a:gdLst>
                <a:gd name="connsiteX0" fmla="*/ 219441 w 219441"/>
                <a:gd name="connsiteY0" fmla="*/ 33648 h 33647"/>
                <a:gd name="connsiteX1" fmla="*/ 219441 w 219441"/>
                <a:gd name="connsiteY1" fmla="*/ 19018 h 33647"/>
                <a:gd name="connsiteX2" fmla="*/ 0 w 219441"/>
                <a:gd name="connsiteY2" fmla="*/ 0 h 33647"/>
                <a:gd name="connsiteX3" fmla="*/ 0 w 219441"/>
                <a:gd name="connsiteY3" fmla="*/ 13167 h 33647"/>
                <a:gd name="connsiteX4" fmla="*/ 0 w 219441"/>
                <a:gd name="connsiteY4" fmla="*/ 14629 h 33647"/>
                <a:gd name="connsiteX5" fmla="*/ 219441 w 219441"/>
                <a:gd name="connsiteY5" fmla="*/ 33648 h 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441" h="33647">
                  <a:moveTo>
                    <a:pt x="219441" y="33648"/>
                  </a:moveTo>
                  <a:lnTo>
                    <a:pt x="219441" y="19018"/>
                  </a:lnTo>
                  <a:cubicBezTo>
                    <a:pt x="146294" y="8778"/>
                    <a:pt x="73147" y="1463"/>
                    <a:pt x="0" y="0"/>
                  </a:cubicBezTo>
                  <a:lnTo>
                    <a:pt x="0" y="13167"/>
                  </a:lnTo>
                  <a:cubicBezTo>
                    <a:pt x="0" y="13167"/>
                    <a:pt x="0" y="14629"/>
                    <a:pt x="0" y="14629"/>
                  </a:cubicBezTo>
                  <a:cubicBezTo>
                    <a:pt x="73147" y="16092"/>
                    <a:pt x="146294" y="23407"/>
                    <a:pt x="219441" y="33648"/>
                  </a:cubicBezTo>
                  <a:close/>
                </a:path>
              </a:pathLst>
            </a:custGeom>
            <a:solidFill>
              <a:srgbClr val="000000"/>
            </a:solidFill>
            <a:ln w="1458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DB44C4E6-FDB2-95BB-2BC5-5A85CC46E857}"/>
                </a:ext>
              </a:extLst>
            </p:cNvPr>
            <p:cNvSpPr/>
            <p:nvPr/>
          </p:nvSpPr>
          <p:spPr>
            <a:xfrm>
              <a:off x="657632" y="2476693"/>
              <a:ext cx="175553" cy="78998"/>
            </a:xfrm>
            <a:custGeom>
              <a:avLst/>
              <a:gdLst>
                <a:gd name="connsiteX0" fmla="*/ 118498 w 175553"/>
                <a:gd name="connsiteY0" fmla="*/ 32185 h 78998"/>
                <a:gd name="connsiteX1" fmla="*/ 130202 w 175553"/>
                <a:gd name="connsiteY1" fmla="*/ 26333 h 78998"/>
                <a:gd name="connsiteX2" fmla="*/ 169701 w 175553"/>
                <a:gd name="connsiteY2" fmla="*/ 16092 h 78998"/>
                <a:gd name="connsiteX3" fmla="*/ 175553 w 175553"/>
                <a:gd name="connsiteY3" fmla="*/ 14629 h 78998"/>
                <a:gd name="connsiteX4" fmla="*/ 175553 w 175553"/>
                <a:gd name="connsiteY4" fmla="*/ 0 h 78998"/>
                <a:gd name="connsiteX5" fmla="*/ 0 w 175553"/>
                <a:gd name="connsiteY5" fmla="*/ 65832 h 78998"/>
                <a:gd name="connsiteX6" fmla="*/ 7315 w 175553"/>
                <a:gd name="connsiteY6" fmla="*/ 78999 h 78998"/>
                <a:gd name="connsiteX7" fmla="*/ 118498 w 175553"/>
                <a:gd name="connsiteY7" fmla="*/ 32185 h 7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53" h="78998">
                  <a:moveTo>
                    <a:pt x="118498" y="32185"/>
                  </a:moveTo>
                  <a:cubicBezTo>
                    <a:pt x="121424" y="30722"/>
                    <a:pt x="125813" y="27796"/>
                    <a:pt x="130202" y="26333"/>
                  </a:cubicBezTo>
                  <a:cubicBezTo>
                    <a:pt x="143368" y="20481"/>
                    <a:pt x="156535" y="17555"/>
                    <a:pt x="169701" y="16092"/>
                  </a:cubicBezTo>
                  <a:cubicBezTo>
                    <a:pt x="171164" y="16092"/>
                    <a:pt x="174090" y="14629"/>
                    <a:pt x="175553" y="14629"/>
                  </a:cubicBezTo>
                  <a:lnTo>
                    <a:pt x="175553" y="0"/>
                  </a:lnTo>
                  <a:cubicBezTo>
                    <a:pt x="114110" y="14629"/>
                    <a:pt x="55592" y="36574"/>
                    <a:pt x="0" y="65832"/>
                  </a:cubicBezTo>
                  <a:lnTo>
                    <a:pt x="7315" y="78999"/>
                  </a:lnTo>
                  <a:cubicBezTo>
                    <a:pt x="42425" y="59981"/>
                    <a:pt x="78999" y="43888"/>
                    <a:pt x="118498" y="32185"/>
                  </a:cubicBezTo>
                  <a:close/>
                </a:path>
              </a:pathLst>
            </a:custGeom>
            <a:solidFill>
              <a:srgbClr val="000000"/>
            </a:solidFill>
            <a:ln w="1458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F84CA7B5-1E9F-65C0-A45A-9B4659544675}"/>
                </a:ext>
              </a:extLst>
            </p:cNvPr>
            <p:cNvSpPr/>
            <p:nvPr/>
          </p:nvSpPr>
          <p:spPr>
            <a:xfrm>
              <a:off x="657632" y="2388916"/>
              <a:ext cx="175553" cy="78998"/>
            </a:xfrm>
            <a:custGeom>
              <a:avLst/>
              <a:gdLst>
                <a:gd name="connsiteX0" fmla="*/ 175553 w 175553"/>
                <a:gd name="connsiteY0" fmla="*/ 14629 h 78998"/>
                <a:gd name="connsiteX1" fmla="*/ 175553 w 175553"/>
                <a:gd name="connsiteY1" fmla="*/ 0 h 78998"/>
                <a:gd name="connsiteX2" fmla="*/ 0 w 175553"/>
                <a:gd name="connsiteY2" fmla="*/ 65832 h 78998"/>
                <a:gd name="connsiteX3" fmla="*/ 7315 w 175553"/>
                <a:gd name="connsiteY3" fmla="*/ 78999 h 78998"/>
                <a:gd name="connsiteX4" fmla="*/ 175553 w 175553"/>
                <a:gd name="connsiteY4" fmla="*/ 14629 h 78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53" h="78998">
                  <a:moveTo>
                    <a:pt x="175553" y="14629"/>
                  </a:moveTo>
                  <a:lnTo>
                    <a:pt x="175553" y="0"/>
                  </a:lnTo>
                  <a:cubicBezTo>
                    <a:pt x="114110" y="14629"/>
                    <a:pt x="55592" y="36574"/>
                    <a:pt x="0" y="65832"/>
                  </a:cubicBezTo>
                  <a:lnTo>
                    <a:pt x="7315" y="78999"/>
                  </a:lnTo>
                  <a:cubicBezTo>
                    <a:pt x="59981" y="51203"/>
                    <a:pt x="117035" y="29259"/>
                    <a:pt x="175553" y="14629"/>
                  </a:cubicBezTo>
                  <a:close/>
                </a:path>
              </a:pathLst>
            </a:custGeom>
            <a:solidFill>
              <a:srgbClr val="000000"/>
            </a:solidFill>
            <a:ln w="1458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00FEC14B-37E4-9A94-7B88-AFEA66A98990}"/>
                </a:ext>
              </a:extLst>
            </p:cNvPr>
            <p:cNvSpPr/>
            <p:nvPr/>
          </p:nvSpPr>
          <p:spPr>
            <a:xfrm>
              <a:off x="657632" y="2601043"/>
              <a:ext cx="65832" cy="40962"/>
            </a:xfrm>
            <a:custGeom>
              <a:avLst/>
              <a:gdLst>
                <a:gd name="connsiteX0" fmla="*/ 65832 w 65832"/>
                <a:gd name="connsiteY0" fmla="*/ 14629 h 40962"/>
                <a:gd name="connsiteX1" fmla="*/ 62907 w 65832"/>
                <a:gd name="connsiteY1" fmla="*/ 0 h 40962"/>
                <a:gd name="connsiteX2" fmla="*/ 0 w 65832"/>
                <a:gd name="connsiteY2" fmla="*/ 27796 h 40962"/>
                <a:gd name="connsiteX3" fmla="*/ 7315 w 65832"/>
                <a:gd name="connsiteY3" fmla="*/ 40962 h 40962"/>
                <a:gd name="connsiteX4" fmla="*/ 65832 w 65832"/>
                <a:gd name="connsiteY4" fmla="*/ 14629 h 4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2" h="40962">
                  <a:moveTo>
                    <a:pt x="65832" y="14629"/>
                  </a:moveTo>
                  <a:cubicBezTo>
                    <a:pt x="64369" y="10241"/>
                    <a:pt x="62907" y="4389"/>
                    <a:pt x="62907" y="0"/>
                  </a:cubicBezTo>
                  <a:cubicBezTo>
                    <a:pt x="40962" y="8778"/>
                    <a:pt x="20481" y="17555"/>
                    <a:pt x="0" y="27796"/>
                  </a:cubicBezTo>
                  <a:lnTo>
                    <a:pt x="7315" y="40962"/>
                  </a:lnTo>
                  <a:cubicBezTo>
                    <a:pt x="24870" y="32185"/>
                    <a:pt x="43888" y="23407"/>
                    <a:pt x="65832" y="14629"/>
                  </a:cubicBezTo>
                  <a:close/>
                </a:path>
              </a:pathLst>
            </a:custGeom>
            <a:solidFill>
              <a:srgbClr val="000000"/>
            </a:solidFill>
            <a:ln w="1458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20F12829-32C6-4992-2E1C-0F771E8277F7}"/>
                </a:ext>
              </a:extLst>
            </p:cNvPr>
            <p:cNvSpPr/>
            <p:nvPr/>
          </p:nvSpPr>
          <p:spPr>
            <a:xfrm>
              <a:off x="1186857" y="2400620"/>
              <a:ext cx="219216" cy="395117"/>
            </a:xfrm>
            <a:custGeom>
              <a:avLst/>
              <a:gdLst>
                <a:gd name="connsiteX0" fmla="*/ 50100 w 219216"/>
                <a:gd name="connsiteY0" fmla="*/ 286737 h 395117"/>
                <a:gd name="connsiteX1" fmla="*/ 3286 w 219216"/>
                <a:gd name="connsiteY1" fmla="*/ 365736 h 395117"/>
                <a:gd name="connsiteX2" fmla="*/ 55952 w 219216"/>
                <a:gd name="connsiteY2" fmla="*/ 394995 h 395117"/>
                <a:gd name="connsiteX3" fmla="*/ 92525 w 219216"/>
                <a:gd name="connsiteY3" fmla="*/ 387680 h 395117"/>
                <a:gd name="connsiteX4" fmla="*/ 142265 w 219216"/>
                <a:gd name="connsiteY4" fmla="*/ 326236 h 395117"/>
                <a:gd name="connsiteX5" fmla="*/ 142265 w 219216"/>
                <a:gd name="connsiteY5" fmla="*/ 324773 h 395117"/>
                <a:gd name="connsiteX6" fmla="*/ 142265 w 219216"/>
                <a:gd name="connsiteY6" fmla="*/ 112647 h 395117"/>
                <a:gd name="connsiteX7" fmla="*/ 155432 w 219216"/>
                <a:gd name="connsiteY7" fmla="*/ 128739 h 395117"/>
                <a:gd name="connsiteX8" fmla="*/ 189079 w 219216"/>
                <a:gd name="connsiteY8" fmla="*/ 194571 h 395117"/>
                <a:gd name="connsiteX9" fmla="*/ 180302 w 219216"/>
                <a:gd name="connsiteY9" fmla="*/ 245774 h 395117"/>
                <a:gd name="connsiteX10" fmla="*/ 184691 w 219216"/>
                <a:gd name="connsiteY10" fmla="*/ 266256 h 395117"/>
                <a:gd name="connsiteX11" fmla="*/ 205172 w 219216"/>
                <a:gd name="connsiteY11" fmla="*/ 261867 h 395117"/>
                <a:gd name="connsiteX12" fmla="*/ 218338 w 219216"/>
                <a:gd name="connsiteY12" fmla="*/ 191645 h 395117"/>
                <a:gd name="connsiteX13" fmla="*/ 177376 w 219216"/>
                <a:gd name="connsiteY13" fmla="*/ 109721 h 395117"/>
                <a:gd name="connsiteX14" fmla="*/ 142265 w 219216"/>
                <a:gd name="connsiteY14" fmla="*/ 39499 h 395117"/>
                <a:gd name="connsiteX15" fmla="*/ 142265 w 219216"/>
                <a:gd name="connsiteY15" fmla="*/ 14629 h 395117"/>
                <a:gd name="connsiteX16" fmla="*/ 127636 w 219216"/>
                <a:gd name="connsiteY16" fmla="*/ 0 h 395117"/>
                <a:gd name="connsiteX17" fmla="*/ 127636 w 219216"/>
                <a:gd name="connsiteY17" fmla="*/ 0 h 395117"/>
                <a:gd name="connsiteX18" fmla="*/ 113006 w 219216"/>
                <a:gd name="connsiteY18" fmla="*/ 14629 h 395117"/>
                <a:gd name="connsiteX19" fmla="*/ 113006 w 219216"/>
                <a:gd name="connsiteY19" fmla="*/ 283811 h 395117"/>
                <a:gd name="connsiteX20" fmla="*/ 50100 w 219216"/>
                <a:gd name="connsiteY20" fmla="*/ 286737 h 395117"/>
                <a:gd name="connsiteX21" fmla="*/ 113006 w 219216"/>
                <a:gd name="connsiteY21" fmla="*/ 318922 h 395117"/>
                <a:gd name="connsiteX22" fmla="*/ 82285 w 219216"/>
                <a:gd name="connsiteY22" fmla="*/ 359884 h 395117"/>
                <a:gd name="connsiteX23" fmla="*/ 31082 w 219216"/>
                <a:gd name="connsiteY23" fmla="*/ 354032 h 395117"/>
                <a:gd name="connsiteX24" fmla="*/ 61803 w 219216"/>
                <a:gd name="connsiteY24" fmla="*/ 313070 h 395117"/>
                <a:gd name="connsiteX25" fmla="*/ 88136 w 219216"/>
                <a:gd name="connsiteY25" fmla="*/ 307218 h 395117"/>
                <a:gd name="connsiteX26" fmla="*/ 113006 w 219216"/>
                <a:gd name="connsiteY26" fmla="*/ 318922 h 395117"/>
                <a:gd name="connsiteX27" fmla="*/ 113006 w 219216"/>
                <a:gd name="connsiteY27" fmla="*/ 318922 h 39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9216" h="395117">
                  <a:moveTo>
                    <a:pt x="50100" y="286737"/>
                  </a:moveTo>
                  <a:cubicBezTo>
                    <a:pt x="12063" y="302829"/>
                    <a:pt x="-8418" y="337940"/>
                    <a:pt x="3286" y="365736"/>
                  </a:cubicBezTo>
                  <a:cubicBezTo>
                    <a:pt x="13526" y="384754"/>
                    <a:pt x="34008" y="396457"/>
                    <a:pt x="55952" y="394995"/>
                  </a:cubicBezTo>
                  <a:cubicBezTo>
                    <a:pt x="69118" y="394995"/>
                    <a:pt x="80822" y="392069"/>
                    <a:pt x="92525" y="387680"/>
                  </a:cubicBezTo>
                  <a:cubicBezTo>
                    <a:pt x="118858" y="378902"/>
                    <a:pt x="139339" y="354032"/>
                    <a:pt x="142265" y="326236"/>
                  </a:cubicBezTo>
                  <a:cubicBezTo>
                    <a:pt x="142265" y="326236"/>
                    <a:pt x="142265" y="324773"/>
                    <a:pt x="142265" y="324773"/>
                  </a:cubicBezTo>
                  <a:lnTo>
                    <a:pt x="142265" y="112647"/>
                  </a:lnTo>
                  <a:cubicBezTo>
                    <a:pt x="146654" y="118498"/>
                    <a:pt x="151043" y="122887"/>
                    <a:pt x="155432" y="128739"/>
                  </a:cubicBezTo>
                  <a:cubicBezTo>
                    <a:pt x="174450" y="146294"/>
                    <a:pt x="186154" y="169701"/>
                    <a:pt x="189079" y="194571"/>
                  </a:cubicBezTo>
                  <a:cubicBezTo>
                    <a:pt x="190542" y="212127"/>
                    <a:pt x="187617" y="229682"/>
                    <a:pt x="180302" y="245774"/>
                  </a:cubicBezTo>
                  <a:cubicBezTo>
                    <a:pt x="175913" y="253089"/>
                    <a:pt x="178839" y="261867"/>
                    <a:pt x="184691" y="266256"/>
                  </a:cubicBezTo>
                  <a:cubicBezTo>
                    <a:pt x="190542" y="270644"/>
                    <a:pt x="200783" y="267719"/>
                    <a:pt x="205172" y="261867"/>
                  </a:cubicBezTo>
                  <a:cubicBezTo>
                    <a:pt x="216875" y="239923"/>
                    <a:pt x="221264" y="216516"/>
                    <a:pt x="218338" y="191645"/>
                  </a:cubicBezTo>
                  <a:cubicBezTo>
                    <a:pt x="213949" y="160924"/>
                    <a:pt x="200783" y="131665"/>
                    <a:pt x="177376" y="109721"/>
                  </a:cubicBezTo>
                  <a:cubicBezTo>
                    <a:pt x="158358" y="90702"/>
                    <a:pt x="145191" y="65832"/>
                    <a:pt x="142265" y="39499"/>
                  </a:cubicBezTo>
                  <a:lnTo>
                    <a:pt x="142265" y="14629"/>
                  </a:lnTo>
                  <a:cubicBezTo>
                    <a:pt x="142265" y="5852"/>
                    <a:pt x="136414" y="0"/>
                    <a:pt x="127636" y="0"/>
                  </a:cubicBezTo>
                  <a:lnTo>
                    <a:pt x="127636" y="0"/>
                  </a:lnTo>
                  <a:cubicBezTo>
                    <a:pt x="118858" y="0"/>
                    <a:pt x="113006" y="5852"/>
                    <a:pt x="113006" y="14629"/>
                  </a:cubicBezTo>
                  <a:lnTo>
                    <a:pt x="113006" y="283811"/>
                  </a:lnTo>
                  <a:cubicBezTo>
                    <a:pt x="93988" y="275033"/>
                    <a:pt x="70581" y="276496"/>
                    <a:pt x="50100" y="286737"/>
                  </a:cubicBezTo>
                  <a:close/>
                  <a:moveTo>
                    <a:pt x="113006" y="318922"/>
                  </a:moveTo>
                  <a:cubicBezTo>
                    <a:pt x="117395" y="330625"/>
                    <a:pt x="105692" y="349643"/>
                    <a:pt x="82285" y="359884"/>
                  </a:cubicBezTo>
                  <a:cubicBezTo>
                    <a:pt x="57415" y="370125"/>
                    <a:pt x="35471" y="365736"/>
                    <a:pt x="31082" y="354032"/>
                  </a:cubicBezTo>
                  <a:cubicBezTo>
                    <a:pt x="26693" y="342329"/>
                    <a:pt x="38396" y="323310"/>
                    <a:pt x="61803" y="313070"/>
                  </a:cubicBezTo>
                  <a:cubicBezTo>
                    <a:pt x="70581" y="310144"/>
                    <a:pt x="79359" y="307218"/>
                    <a:pt x="88136" y="307218"/>
                  </a:cubicBezTo>
                  <a:cubicBezTo>
                    <a:pt x="98377" y="307218"/>
                    <a:pt x="107155" y="310144"/>
                    <a:pt x="113006" y="318922"/>
                  </a:cubicBezTo>
                  <a:cubicBezTo>
                    <a:pt x="113006" y="318922"/>
                    <a:pt x="113006" y="318922"/>
                    <a:pt x="113006" y="318922"/>
                  </a:cubicBezTo>
                  <a:close/>
                </a:path>
              </a:pathLst>
            </a:custGeom>
            <a:solidFill>
              <a:srgbClr val="000000"/>
            </a:solidFill>
            <a:ln w="1458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CC4C18E8-4CFE-C58C-8A83-3827F8F0031C}"/>
                </a:ext>
              </a:extLst>
            </p:cNvPr>
            <p:cNvSpPr/>
            <p:nvPr/>
          </p:nvSpPr>
          <p:spPr>
            <a:xfrm>
              <a:off x="1492612" y="2239696"/>
              <a:ext cx="143728" cy="395117"/>
            </a:xfrm>
            <a:custGeom>
              <a:avLst/>
              <a:gdLst>
                <a:gd name="connsiteX0" fmla="*/ 57415 w 143728"/>
                <a:gd name="connsiteY0" fmla="*/ 394995 h 395117"/>
                <a:gd name="connsiteX1" fmla="*/ 93988 w 143728"/>
                <a:gd name="connsiteY1" fmla="*/ 387680 h 395117"/>
                <a:gd name="connsiteX2" fmla="*/ 143728 w 143728"/>
                <a:gd name="connsiteY2" fmla="*/ 326236 h 395117"/>
                <a:gd name="connsiteX3" fmla="*/ 143728 w 143728"/>
                <a:gd name="connsiteY3" fmla="*/ 324773 h 395117"/>
                <a:gd name="connsiteX4" fmla="*/ 143728 w 143728"/>
                <a:gd name="connsiteY4" fmla="*/ 14629 h 395117"/>
                <a:gd name="connsiteX5" fmla="*/ 129099 w 143728"/>
                <a:gd name="connsiteY5" fmla="*/ 0 h 395117"/>
                <a:gd name="connsiteX6" fmla="*/ 129099 w 143728"/>
                <a:gd name="connsiteY6" fmla="*/ 0 h 395117"/>
                <a:gd name="connsiteX7" fmla="*/ 114469 w 143728"/>
                <a:gd name="connsiteY7" fmla="*/ 14629 h 395117"/>
                <a:gd name="connsiteX8" fmla="*/ 114469 w 143728"/>
                <a:gd name="connsiteY8" fmla="*/ 283811 h 395117"/>
                <a:gd name="connsiteX9" fmla="*/ 50100 w 143728"/>
                <a:gd name="connsiteY9" fmla="*/ 286737 h 395117"/>
                <a:gd name="connsiteX10" fmla="*/ 3286 w 143728"/>
                <a:gd name="connsiteY10" fmla="*/ 365736 h 395117"/>
                <a:gd name="connsiteX11" fmla="*/ 57415 w 143728"/>
                <a:gd name="connsiteY11" fmla="*/ 394995 h 395117"/>
                <a:gd name="connsiteX12" fmla="*/ 63266 w 143728"/>
                <a:gd name="connsiteY12" fmla="*/ 313070 h 395117"/>
                <a:gd name="connsiteX13" fmla="*/ 89599 w 143728"/>
                <a:gd name="connsiteY13" fmla="*/ 307218 h 395117"/>
                <a:gd name="connsiteX14" fmla="*/ 114469 w 143728"/>
                <a:gd name="connsiteY14" fmla="*/ 318922 h 395117"/>
                <a:gd name="connsiteX15" fmla="*/ 83748 w 143728"/>
                <a:gd name="connsiteY15" fmla="*/ 359884 h 395117"/>
                <a:gd name="connsiteX16" fmla="*/ 32545 w 143728"/>
                <a:gd name="connsiteY16" fmla="*/ 354032 h 395117"/>
                <a:gd name="connsiteX17" fmla="*/ 63266 w 143728"/>
                <a:gd name="connsiteY17" fmla="*/ 313070 h 39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728" h="395117">
                  <a:moveTo>
                    <a:pt x="57415" y="394995"/>
                  </a:moveTo>
                  <a:cubicBezTo>
                    <a:pt x="70581" y="394995"/>
                    <a:pt x="82285" y="392069"/>
                    <a:pt x="93988" y="387680"/>
                  </a:cubicBezTo>
                  <a:cubicBezTo>
                    <a:pt x="120321" y="378902"/>
                    <a:pt x="140802" y="354032"/>
                    <a:pt x="143728" y="326236"/>
                  </a:cubicBezTo>
                  <a:cubicBezTo>
                    <a:pt x="143728" y="326236"/>
                    <a:pt x="143728" y="324773"/>
                    <a:pt x="143728" y="324773"/>
                  </a:cubicBezTo>
                  <a:lnTo>
                    <a:pt x="143728" y="14629"/>
                  </a:lnTo>
                  <a:cubicBezTo>
                    <a:pt x="143728" y="5852"/>
                    <a:pt x="137877" y="0"/>
                    <a:pt x="129099" y="0"/>
                  </a:cubicBezTo>
                  <a:lnTo>
                    <a:pt x="129099" y="0"/>
                  </a:lnTo>
                  <a:cubicBezTo>
                    <a:pt x="120321" y="0"/>
                    <a:pt x="114469" y="5852"/>
                    <a:pt x="114469" y="14629"/>
                  </a:cubicBezTo>
                  <a:lnTo>
                    <a:pt x="114469" y="283811"/>
                  </a:lnTo>
                  <a:cubicBezTo>
                    <a:pt x="93988" y="276496"/>
                    <a:pt x="70581" y="277959"/>
                    <a:pt x="50100" y="286737"/>
                  </a:cubicBezTo>
                  <a:cubicBezTo>
                    <a:pt x="12063" y="302829"/>
                    <a:pt x="-8418" y="337940"/>
                    <a:pt x="3286" y="365736"/>
                  </a:cubicBezTo>
                  <a:cubicBezTo>
                    <a:pt x="14989" y="384754"/>
                    <a:pt x="35471" y="396457"/>
                    <a:pt x="57415" y="394995"/>
                  </a:cubicBezTo>
                  <a:close/>
                  <a:moveTo>
                    <a:pt x="63266" y="313070"/>
                  </a:moveTo>
                  <a:cubicBezTo>
                    <a:pt x="72044" y="310144"/>
                    <a:pt x="80822" y="307218"/>
                    <a:pt x="89599" y="307218"/>
                  </a:cubicBezTo>
                  <a:cubicBezTo>
                    <a:pt x="99840" y="305755"/>
                    <a:pt x="110081" y="310144"/>
                    <a:pt x="114469" y="318922"/>
                  </a:cubicBezTo>
                  <a:cubicBezTo>
                    <a:pt x="118858" y="330625"/>
                    <a:pt x="107155" y="349643"/>
                    <a:pt x="83748" y="359884"/>
                  </a:cubicBezTo>
                  <a:cubicBezTo>
                    <a:pt x="60341" y="370125"/>
                    <a:pt x="36933" y="365736"/>
                    <a:pt x="32545" y="354032"/>
                  </a:cubicBezTo>
                  <a:cubicBezTo>
                    <a:pt x="28156" y="342329"/>
                    <a:pt x="38396" y="323310"/>
                    <a:pt x="63266" y="313070"/>
                  </a:cubicBezTo>
                  <a:close/>
                </a:path>
              </a:pathLst>
            </a:custGeom>
            <a:solidFill>
              <a:srgbClr val="EB4954"/>
            </a:solidFill>
            <a:ln w="1458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30E6067-FAAE-1E31-B950-6BD2471E04B9}"/>
                </a:ext>
              </a:extLst>
            </p:cNvPr>
            <p:cNvSpPr/>
            <p:nvPr/>
          </p:nvSpPr>
          <p:spPr>
            <a:xfrm>
              <a:off x="746511" y="2249937"/>
              <a:ext cx="395433" cy="389142"/>
            </a:xfrm>
            <a:custGeom>
              <a:avLst/>
              <a:gdLst>
                <a:gd name="connsiteX0" fmla="*/ 309041 w 395433"/>
                <a:gd name="connsiteY0" fmla="*/ 345254 h 389142"/>
                <a:gd name="connsiteX1" fmla="*/ 345614 w 395433"/>
                <a:gd name="connsiteY1" fmla="*/ 337940 h 389142"/>
                <a:gd name="connsiteX2" fmla="*/ 395354 w 395433"/>
                <a:gd name="connsiteY2" fmla="*/ 272107 h 389142"/>
                <a:gd name="connsiteX3" fmla="*/ 395354 w 395433"/>
                <a:gd name="connsiteY3" fmla="*/ 269181 h 389142"/>
                <a:gd name="connsiteX4" fmla="*/ 395354 w 395433"/>
                <a:gd name="connsiteY4" fmla="*/ 0 h 389142"/>
                <a:gd name="connsiteX5" fmla="*/ 114469 w 395433"/>
                <a:gd name="connsiteY5" fmla="*/ 65832 h 389142"/>
                <a:gd name="connsiteX6" fmla="*/ 114469 w 395433"/>
                <a:gd name="connsiteY6" fmla="*/ 277959 h 389142"/>
                <a:gd name="connsiteX7" fmla="*/ 50100 w 395433"/>
                <a:gd name="connsiteY7" fmla="*/ 280885 h 389142"/>
                <a:gd name="connsiteX8" fmla="*/ 3286 w 395433"/>
                <a:gd name="connsiteY8" fmla="*/ 359884 h 389142"/>
                <a:gd name="connsiteX9" fmla="*/ 41322 w 395433"/>
                <a:gd name="connsiteY9" fmla="*/ 387680 h 389142"/>
                <a:gd name="connsiteX10" fmla="*/ 55952 w 395433"/>
                <a:gd name="connsiteY10" fmla="*/ 389143 h 389142"/>
                <a:gd name="connsiteX11" fmla="*/ 92525 w 395433"/>
                <a:gd name="connsiteY11" fmla="*/ 381828 h 389142"/>
                <a:gd name="connsiteX12" fmla="*/ 142265 w 395433"/>
                <a:gd name="connsiteY12" fmla="*/ 320384 h 389142"/>
                <a:gd name="connsiteX13" fmla="*/ 142265 w 395433"/>
                <a:gd name="connsiteY13" fmla="*/ 318922 h 389142"/>
                <a:gd name="connsiteX14" fmla="*/ 142265 w 395433"/>
                <a:gd name="connsiteY14" fmla="*/ 89239 h 389142"/>
                <a:gd name="connsiteX15" fmla="*/ 367559 w 395433"/>
                <a:gd name="connsiteY15" fmla="*/ 38036 h 389142"/>
                <a:gd name="connsiteX16" fmla="*/ 367559 w 395433"/>
                <a:gd name="connsiteY16" fmla="*/ 234071 h 389142"/>
                <a:gd name="connsiteX17" fmla="*/ 303189 w 395433"/>
                <a:gd name="connsiteY17" fmla="*/ 236997 h 389142"/>
                <a:gd name="connsiteX18" fmla="*/ 262227 w 395433"/>
                <a:gd name="connsiteY18" fmla="*/ 269181 h 389142"/>
                <a:gd name="connsiteX19" fmla="*/ 256375 w 395433"/>
                <a:gd name="connsiteY19" fmla="*/ 315996 h 389142"/>
                <a:gd name="connsiteX20" fmla="*/ 309041 w 395433"/>
                <a:gd name="connsiteY20" fmla="*/ 345254 h 389142"/>
                <a:gd name="connsiteX21" fmla="*/ 83748 w 395433"/>
                <a:gd name="connsiteY21" fmla="*/ 354032 h 389142"/>
                <a:gd name="connsiteX22" fmla="*/ 48637 w 395433"/>
                <a:gd name="connsiteY22" fmla="*/ 358421 h 389142"/>
                <a:gd name="connsiteX23" fmla="*/ 32545 w 395433"/>
                <a:gd name="connsiteY23" fmla="*/ 348180 h 389142"/>
                <a:gd name="connsiteX24" fmla="*/ 63266 w 395433"/>
                <a:gd name="connsiteY24" fmla="*/ 307218 h 389142"/>
                <a:gd name="connsiteX25" fmla="*/ 89599 w 395433"/>
                <a:gd name="connsiteY25" fmla="*/ 301366 h 389142"/>
                <a:gd name="connsiteX26" fmla="*/ 114469 w 395433"/>
                <a:gd name="connsiteY26" fmla="*/ 313070 h 389142"/>
                <a:gd name="connsiteX27" fmla="*/ 83748 w 395433"/>
                <a:gd name="connsiteY27" fmla="*/ 354032 h 389142"/>
                <a:gd name="connsiteX28" fmla="*/ 287097 w 395433"/>
                <a:gd name="connsiteY28" fmla="*/ 285274 h 389142"/>
                <a:gd name="connsiteX29" fmla="*/ 314893 w 395433"/>
                <a:gd name="connsiteY29" fmla="*/ 263330 h 389142"/>
                <a:gd name="connsiteX30" fmla="*/ 341226 w 395433"/>
                <a:gd name="connsiteY30" fmla="*/ 257478 h 389142"/>
                <a:gd name="connsiteX31" fmla="*/ 366096 w 395433"/>
                <a:gd name="connsiteY31" fmla="*/ 269181 h 389142"/>
                <a:gd name="connsiteX32" fmla="*/ 335374 w 395433"/>
                <a:gd name="connsiteY32" fmla="*/ 310144 h 389142"/>
                <a:gd name="connsiteX33" fmla="*/ 284171 w 395433"/>
                <a:gd name="connsiteY33" fmla="*/ 304292 h 389142"/>
                <a:gd name="connsiteX34" fmla="*/ 287097 w 395433"/>
                <a:gd name="connsiteY34" fmla="*/ 285274 h 38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95433" h="389142">
                  <a:moveTo>
                    <a:pt x="309041" y="345254"/>
                  </a:moveTo>
                  <a:cubicBezTo>
                    <a:pt x="322207" y="345254"/>
                    <a:pt x="333911" y="342329"/>
                    <a:pt x="345614" y="337940"/>
                  </a:cubicBezTo>
                  <a:cubicBezTo>
                    <a:pt x="377799" y="324773"/>
                    <a:pt x="396817" y="296977"/>
                    <a:pt x="395354" y="272107"/>
                  </a:cubicBezTo>
                  <a:cubicBezTo>
                    <a:pt x="395354" y="270644"/>
                    <a:pt x="395354" y="270644"/>
                    <a:pt x="395354" y="269181"/>
                  </a:cubicBezTo>
                  <a:lnTo>
                    <a:pt x="395354" y="0"/>
                  </a:lnTo>
                  <a:lnTo>
                    <a:pt x="114469" y="65832"/>
                  </a:lnTo>
                  <a:lnTo>
                    <a:pt x="114469" y="277959"/>
                  </a:lnTo>
                  <a:cubicBezTo>
                    <a:pt x="93988" y="270644"/>
                    <a:pt x="70581" y="272107"/>
                    <a:pt x="50100" y="280885"/>
                  </a:cubicBezTo>
                  <a:cubicBezTo>
                    <a:pt x="12063" y="296977"/>
                    <a:pt x="-8418" y="332088"/>
                    <a:pt x="3286" y="359884"/>
                  </a:cubicBezTo>
                  <a:cubicBezTo>
                    <a:pt x="10600" y="374513"/>
                    <a:pt x="25230" y="384754"/>
                    <a:pt x="41322" y="387680"/>
                  </a:cubicBezTo>
                  <a:cubicBezTo>
                    <a:pt x="45711" y="389143"/>
                    <a:pt x="51563" y="389143"/>
                    <a:pt x="55952" y="389143"/>
                  </a:cubicBezTo>
                  <a:cubicBezTo>
                    <a:pt x="69118" y="389143"/>
                    <a:pt x="80822" y="386217"/>
                    <a:pt x="92525" y="381828"/>
                  </a:cubicBezTo>
                  <a:cubicBezTo>
                    <a:pt x="118858" y="373050"/>
                    <a:pt x="139339" y="348180"/>
                    <a:pt x="142265" y="320384"/>
                  </a:cubicBezTo>
                  <a:cubicBezTo>
                    <a:pt x="142265" y="320384"/>
                    <a:pt x="142265" y="318922"/>
                    <a:pt x="142265" y="318922"/>
                  </a:cubicBezTo>
                  <a:lnTo>
                    <a:pt x="142265" y="89239"/>
                  </a:lnTo>
                  <a:lnTo>
                    <a:pt x="367559" y="38036"/>
                  </a:lnTo>
                  <a:lnTo>
                    <a:pt x="367559" y="234071"/>
                  </a:lnTo>
                  <a:cubicBezTo>
                    <a:pt x="347077" y="226756"/>
                    <a:pt x="323670" y="226756"/>
                    <a:pt x="303189" y="236997"/>
                  </a:cubicBezTo>
                  <a:cubicBezTo>
                    <a:pt x="287097" y="244311"/>
                    <a:pt x="272467" y="254552"/>
                    <a:pt x="262227" y="269181"/>
                  </a:cubicBezTo>
                  <a:cubicBezTo>
                    <a:pt x="251986" y="282348"/>
                    <a:pt x="250523" y="299903"/>
                    <a:pt x="256375" y="315996"/>
                  </a:cubicBezTo>
                  <a:cubicBezTo>
                    <a:pt x="266615" y="335014"/>
                    <a:pt x="287097" y="346717"/>
                    <a:pt x="309041" y="345254"/>
                  </a:cubicBezTo>
                  <a:close/>
                  <a:moveTo>
                    <a:pt x="83748" y="354032"/>
                  </a:moveTo>
                  <a:cubicBezTo>
                    <a:pt x="73507" y="358421"/>
                    <a:pt x="60341" y="359884"/>
                    <a:pt x="48637" y="358421"/>
                  </a:cubicBezTo>
                  <a:cubicBezTo>
                    <a:pt x="41322" y="356958"/>
                    <a:pt x="35470" y="354032"/>
                    <a:pt x="32545" y="348180"/>
                  </a:cubicBezTo>
                  <a:cubicBezTo>
                    <a:pt x="28156" y="336477"/>
                    <a:pt x="39859" y="317459"/>
                    <a:pt x="63266" y="307218"/>
                  </a:cubicBezTo>
                  <a:cubicBezTo>
                    <a:pt x="72044" y="304292"/>
                    <a:pt x="80822" y="301366"/>
                    <a:pt x="89599" y="301366"/>
                  </a:cubicBezTo>
                  <a:cubicBezTo>
                    <a:pt x="99840" y="299903"/>
                    <a:pt x="110081" y="304292"/>
                    <a:pt x="114469" y="313070"/>
                  </a:cubicBezTo>
                  <a:cubicBezTo>
                    <a:pt x="118858" y="324773"/>
                    <a:pt x="107155" y="343792"/>
                    <a:pt x="83748" y="354032"/>
                  </a:cubicBezTo>
                  <a:close/>
                  <a:moveTo>
                    <a:pt x="287097" y="285274"/>
                  </a:moveTo>
                  <a:cubicBezTo>
                    <a:pt x="294411" y="275033"/>
                    <a:pt x="303189" y="267719"/>
                    <a:pt x="314893" y="263330"/>
                  </a:cubicBezTo>
                  <a:cubicBezTo>
                    <a:pt x="323670" y="260404"/>
                    <a:pt x="332448" y="257478"/>
                    <a:pt x="341226" y="257478"/>
                  </a:cubicBezTo>
                  <a:cubicBezTo>
                    <a:pt x="351466" y="256015"/>
                    <a:pt x="361707" y="260404"/>
                    <a:pt x="366096" y="269181"/>
                  </a:cubicBezTo>
                  <a:cubicBezTo>
                    <a:pt x="370484" y="280885"/>
                    <a:pt x="358781" y="299903"/>
                    <a:pt x="335374" y="310144"/>
                  </a:cubicBezTo>
                  <a:cubicBezTo>
                    <a:pt x="311967" y="320384"/>
                    <a:pt x="288560" y="315996"/>
                    <a:pt x="284171" y="304292"/>
                  </a:cubicBezTo>
                  <a:cubicBezTo>
                    <a:pt x="282708" y="298440"/>
                    <a:pt x="282708" y="291126"/>
                    <a:pt x="287097" y="285274"/>
                  </a:cubicBezTo>
                  <a:close/>
                </a:path>
              </a:pathLst>
            </a:custGeom>
            <a:solidFill>
              <a:srgbClr val="000000"/>
            </a:solidFill>
            <a:ln w="14585" cap="flat">
              <a:noFill/>
              <a:prstDash val="solid"/>
              <a:miter/>
            </a:ln>
          </p:spPr>
          <p:txBody>
            <a:bodyPr rtlCol="0" anchor="ctr"/>
            <a:lstStyle/>
            <a:p>
              <a:endParaRPr lang="en-US"/>
            </a:p>
          </p:txBody>
        </p:sp>
      </p:grpSp>
      <p:pic>
        <p:nvPicPr>
          <p:cNvPr id="15" name="Graphic 14" descr="Treble clef outline">
            <a:extLst>
              <a:ext uri="{FF2B5EF4-FFF2-40B4-BE49-F238E27FC236}">
                <a16:creationId xmlns:a16="http://schemas.microsoft.com/office/drawing/2014/main" id="{FA8A09F2-0B0A-5291-7D41-72ADF24EB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368" y="2286714"/>
            <a:ext cx="759576" cy="759576"/>
          </a:xfrm>
          <a:prstGeom prst="rect">
            <a:avLst/>
          </a:prstGeom>
        </p:spPr>
      </p:pic>
      <p:pic>
        <p:nvPicPr>
          <p:cNvPr id="17" name="Graphic 16" descr="Music notes with solid fill">
            <a:extLst>
              <a:ext uri="{FF2B5EF4-FFF2-40B4-BE49-F238E27FC236}">
                <a16:creationId xmlns:a16="http://schemas.microsoft.com/office/drawing/2014/main" id="{CEA8994E-E485-33C9-81B8-DFBBA0F9DB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538" y="1667349"/>
            <a:ext cx="759576" cy="759576"/>
          </a:xfrm>
          <a:prstGeom prst="rect">
            <a:avLst/>
          </a:prstGeom>
        </p:spPr>
      </p:pic>
      <p:pic>
        <p:nvPicPr>
          <p:cNvPr id="19" name="Graphic 18" descr="Clapper board with solid fill">
            <a:extLst>
              <a:ext uri="{FF2B5EF4-FFF2-40B4-BE49-F238E27FC236}">
                <a16:creationId xmlns:a16="http://schemas.microsoft.com/office/drawing/2014/main" id="{0F89682B-806A-FD7C-2E02-FF87B4AF37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687" y="5286994"/>
            <a:ext cx="685639" cy="685639"/>
          </a:xfrm>
          <a:prstGeom prst="rect">
            <a:avLst/>
          </a:prstGeom>
        </p:spPr>
      </p:pic>
      <p:pic>
        <p:nvPicPr>
          <p:cNvPr id="25" name="Graphic 24" descr="Male profile outline">
            <a:extLst>
              <a:ext uri="{FF2B5EF4-FFF2-40B4-BE49-F238E27FC236}">
                <a16:creationId xmlns:a16="http://schemas.microsoft.com/office/drawing/2014/main" id="{8426A0DE-CDD1-F640-9774-9097723DA7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412" y="4399068"/>
            <a:ext cx="1218408" cy="1218408"/>
          </a:xfrm>
          <a:prstGeom prst="rect">
            <a:avLst/>
          </a:prstGeom>
        </p:spPr>
      </p:pic>
      <p:pic>
        <p:nvPicPr>
          <p:cNvPr id="27" name="Graphic 26" descr="Office worker female with solid fill">
            <a:extLst>
              <a:ext uri="{FF2B5EF4-FFF2-40B4-BE49-F238E27FC236}">
                <a16:creationId xmlns:a16="http://schemas.microsoft.com/office/drawing/2014/main" id="{0C7FB6D1-E938-549C-2D03-FDC989C323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1910" y="4705577"/>
            <a:ext cx="1218408" cy="1218408"/>
          </a:xfrm>
          <a:prstGeom prst="rect">
            <a:avLst/>
          </a:prstGeom>
        </p:spPr>
      </p:pic>
      <p:pic>
        <p:nvPicPr>
          <p:cNvPr id="31" name="Graphic 30" descr="Calculator with solid fill">
            <a:extLst>
              <a:ext uri="{FF2B5EF4-FFF2-40B4-BE49-F238E27FC236}">
                <a16:creationId xmlns:a16="http://schemas.microsoft.com/office/drawing/2014/main" id="{99A95D6F-F919-A9B1-CFCC-126FA249D8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56979" y="4997179"/>
            <a:ext cx="914400" cy="914400"/>
          </a:xfrm>
          <a:prstGeom prst="rect">
            <a:avLst/>
          </a:prstGeom>
        </p:spPr>
      </p:pic>
      <p:pic>
        <p:nvPicPr>
          <p:cNvPr id="35" name="Graphic 34" descr="Checklist outline">
            <a:extLst>
              <a:ext uri="{FF2B5EF4-FFF2-40B4-BE49-F238E27FC236}">
                <a16:creationId xmlns:a16="http://schemas.microsoft.com/office/drawing/2014/main" id="{1024090A-543E-C511-270B-5EF570CD25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19278" y="4372573"/>
            <a:ext cx="1380130" cy="1380130"/>
          </a:xfrm>
          <a:prstGeom prst="rect">
            <a:avLst/>
          </a:prstGeom>
        </p:spPr>
      </p:pic>
      <p:pic>
        <p:nvPicPr>
          <p:cNvPr id="33" name="Graphic 32" descr="Coins with solid fill">
            <a:extLst>
              <a:ext uri="{FF2B5EF4-FFF2-40B4-BE49-F238E27FC236}">
                <a16:creationId xmlns:a16="http://schemas.microsoft.com/office/drawing/2014/main" id="{76219346-D556-2592-91C6-78F85CB94C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92707" y="5379222"/>
            <a:ext cx="624300" cy="6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4"/>
        <p:cNvGrpSpPr/>
        <p:nvPr/>
      </p:nvGrpSpPr>
      <p:grpSpPr>
        <a:xfrm>
          <a:off x="0" y="0"/>
          <a:ext cx="0" cy="0"/>
          <a:chOff x="0" y="0"/>
          <a:chExt cx="0" cy="0"/>
        </a:xfrm>
      </p:grpSpPr>
      <p:sp>
        <p:nvSpPr>
          <p:cNvPr id="146" name="Google Shape;146;p5"/>
          <p:cNvSpPr txBox="1">
            <a:spLocks noGrp="1"/>
          </p:cNvSpPr>
          <p:nvPr>
            <p:ph type="title"/>
          </p:nvPr>
        </p:nvSpPr>
        <p:spPr>
          <a:xfrm>
            <a:off x="5715104" y="330135"/>
            <a:ext cx="6095996" cy="103158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4000" b="1"/>
              <a:t>Data Gathering:</a:t>
            </a:r>
            <a:br>
              <a:rPr lang="en-US" sz="4000" b="1"/>
            </a:br>
            <a:r>
              <a:rPr lang="en-US" sz="2000"/>
              <a:t>Gather data from relevant platforms using APIs and scraping tools.</a:t>
            </a:r>
            <a:endParaRPr/>
          </a:p>
        </p:txBody>
      </p:sp>
      <p:sp>
        <p:nvSpPr>
          <p:cNvPr id="147" name="Google Shape;147;p5"/>
          <p:cNvSpPr txBox="1">
            <a:spLocks noGrp="1"/>
          </p:cNvSpPr>
          <p:nvPr>
            <p:ph type="body" idx="1"/>
          </p:nvPr>
        </p:nvSpPr>
        <p:spPr>
          <a:xfrm>
            <a:off x="5782225" y="1860150"/>
            <a:ext cx="5961900" cy="4494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100"/>
              <a:buFont typeface="Arial"/>
              <a:buNone/>
            </a:pPr>
            <a:r>
              <a:rPr lang="en-US" sz="1800" b="1"/>
              <a:t>Genres: </a:t>
            </a:r>
            <a:endParaRPr sz="1800"/>
          </a:p>
          <a:p>
            <a:pPr marL="0" lvl="0" indent="0" algn="l" rtl="0">
              <a:lnSpc>
                <a:spcPct val="100000"/>
              </a:lnSpc>
              <a:spcBef>
                <a:spcPts val="1000"/>
              </a:spcBef>
              <a:spcAft>
                <a:spcPts val="0"/>
              </a:spcAft>
              <a:buNone/>
            </a:pPr>
            <a:endParaRPr sz="1800" b="1"/>
          </a:p>
          <a:p>
            <a:pPr marL="0" lvl="0" indent="0" algn="l" rtl="0">
              <a:lnSpc>
                <a:spcPct val="100000"/>
              </a:lnSpc>
              <a:spcBef>
                <a:spcPts val="1000"/>
              </a:spcBef>
              <a:spcAft>
                <a:spcPts val="0"/>
              </a:spcAft>
              <a:buNone/>
            </a:pPr>
            <a:r>
              <a:rPr lang="en-US" sz="1800" b="1"/>
              <a:t>Storyline:</a:t>
            </a:r>
            <a:r>
              <a:rPr lang="en-US" sz="1800"/>
              <a:t> </a:t>
            </a:r>
            <a:endParaRPr sz="1800"/>
          </a:p>
          <a:p>
            <a:pPr marL="0" lvl="0" indent="0" algn="l" rtl="0">
              <a:lnSpc>
                <a:spcPct val="100000"/>
              </a:lnSpc>
              <a:spcBef>
                <a:spcPts val="1000"/>
              </a:spcBef>
              <a:spcAft>
                <a:spcPts val="0"/>
              </a:spcAft>
              <a:buNone/>
            </a:pPr>
            <a:endParaRPr sz="1800"/>
          </a:p>
          <a:p>
            <a:pPr marL="0" lvl="0" indent="0" algn="l" rtl="0">
              <a:lnSpc>
                <a:spcPct val="100000"/>
              </a:lnSpc>
              <a:spcBef>
                <a:spcPts val="1000"/>
              </a:spcBef>
              <a:spcAft>
                <a:spcPts val="0"/>
              </a:spcAft>
              <a:buNone/>
            </a:pPr>
            <a:r>
              <a:rPr lang="en-US" sz="1800" b="1"/>
              <a:t>Music: </a:t>
            </a:r>
            <a:endParaRPr sz="1800" b="1"/>
          </a:p>
          <a:p>
            <a:pPr marL="0" lvl="0" indent="0" algn="l" rtl="0">
              <a:lnSpc>
                <a:spcPct val="100000"/>
              </a:lnSpc>
              <a:spcBef>
                <a:spcPts val="1000"/>
              </a:spcBef>
              <a:spcAft>
                <a:spcPts val="0"/>
              </a:spcAft>
              <a:buNone/>
            </a:pPr>
            <a:endParaRPr sz="1800"/>
          </a:p>
          <a:p>
            <a:pPr marL="0" lvl="0" indent="0" algn="l" rtl="0">
              <a:lnSpc>
                <a:spcPct val="100000"/>
              </a:lnSpc>
              <a:spcBef>
                <a:spcPts val="1000"/>
              </a:spcBef>
              <a:spcAft>
                <a:spcPts val="0"/>
              </a:spcAft>
              <a:buNone/>
            </a:pPr>
            <a:r>
              <a:rPr lang="en-US" sz="1800" b="1"/>
              <a:t>Actors: </a:t>
            </a:r>
            <a:endParaRPr sz="1800"/>
          </a:p>
          <a:p>
            <a:pPr marL="0" lvl="0" indent="0" algn="l" rtl="0">
              <a:lnSpc>
                <a:spcPct val="100000"/>
              </a:lnSpc>
              <a:spcBef>
                <a:spcPts val="1000"/>
              </a:spcBef>
              <a:spcAft>
                <a:spcPts val="0"/>
              </a:spcAft>
              <a:buNone/>
            </a:pPr>
            <a:endParaRPr sz="1800"/>
          </a:p>
          <a:p>
            <a:pPr marL="0" lvl="0" indent="0" algn="l" rtl="0">
              <a:lnSpc>
                <a:spcPct val="100000"/>
              </a:lnSpc>
              <a:spcBef>
                <a:spcPts val="1000"/>
              </a:spcBef>
              <a:spcAft>
                <a:spcPts val="1000"/>
              </a:spcAft>
              <a:buNone/>
            </a:pPr>
            <a:r>
              <a:rPr lang="en-US" sz="1800" b="1"/>
              <a:t>Budgets &amp; Historical Movie Data: </a:t>
            </a:r>
            <a:endParaRPr sz="1800"/>
          </a:p>
        </p:txBody>
      </p:sp>
      <p:pic>
        <p:nvPicPr>
          <p:cNvPr id="148" name="Google Shape;148;p5" descr="Abstract background of data"/>
          <p:cNvPicPr preferRelativeResize="0"/>
          <p:nvPr/>
        </p:nvPicPr>
        <p:blipFill rotWithShape="1">
          <a:blip r:embed="rId3">
            <a:alphaModFix/>
          </a:blip>
          <a:srcRect l="43839" t="158" r="12477" b="-158"/>
          <a:stretch/>
        </p:blipFill>
        <p:spPr>
          <a:xfrm>
            <a:off x="0" y="0"/>
            <a:ext cx="5334204" cy="6868885"/>
          </a:xfrm>
          <a:prstGeom prst="rect">
            <a:avLst/>
          </a:prstGeom>
          <a:noFill/>
          <a:ln>
            <a:noFill/>
          </a:ln>
        </p:spPr>
      </p:pic>
      <p:pic>
        <p:nvPicPr>
          <p:cNvPr id="149" name="Google Shape;149;p5"/>
          <p:cNvPicPr preferRelativeResize="0">
            <a:picLocks noChangeAspect="1"/>
          </p:cNvPicPr>
          <p:nvPr/>
        </p:nvPicPr>
        <p:blipFill>
          <a:blip r:embed="rId4">
            <a:alphaModFix/>
          </a:blip>
          <a:stretch>
            <a:fillRect/>
          </a:stretch>
        </p:blipFill>
        <p:spPr>
          <a:xfrm>
            <a:off x="6822275" y="3491026"/>
            <a:ext cx="1748329" cy="377273"/>
          </a:xfrm>
          <a:prstGeom prst="rect">
            <a:avLst/>
          </a:prstGeom>
          <a:noFill/>
          <a:ln>
            <a:noFill/>
          </a:ln>
        </p:spPr>
      </p:pic>
      <p:pic>
        <p:nvPicPr>
          <p:cNvPr id="150" name="Google Shape;150;p5"/>
          <p:cNvPicPr preferRelativeResize="0">
            <a:picLocks noChangeAspect="1"/>
          </p:cNvPicPr>
          <p:nvPr/>
        </p:nvPicPr>
        <p:blipFill rotWithShape="1">
          <a:blip r:embed="rId5">
            <a:alphaModFix/>
          </a:blip>
          <a:srcRect l="10913" t="32087" r="9480" b="32315"/>
          <a:stretch/>
        </p:blipFill>
        <p:spPr>
          <a:xfrm>
            <a:off x="8871894" y="3419116"/>
            <a:ext cx="1748320" cy="521091"/>
          </a:xfrm>
          <a:prstGeom prst="rect">
            <a:avLst/>
          </a:prstGeom>
          <a:noFill/>
          <a:ln>
            <a:noFill/>
          </a:ln>
        </p:spPr>
      </p:pic>
      <p:pic>
        <p:nvPicPr>
          <p:cNvPr id="151" name="Google Shape;151;p5"/>
          <p:cNvPicPr preferRelativeResize="0">
            <a:picLocks noChangeAspect="1"/>
          </p:cNvPicPr>
          <p:nvPr/>
        </p:nvPicPr>
        <p:blipFill rotWithShape="1">
          <a:blip r:embed="rId6">
            <a:alphaModFix/>
          </a:blip>
          <a:srcRect t="30608" b="33236"/>
          <a:stretch/>
        </p:blipFill>
        <p:spPr>
          <a:xfrm>
            <a:off x="6969625" y="2634261"/>
            <a:ext cx="2226701" cy="450814"/>
          </a:xfrm>
          <a:prstGeom prst="rect">
            <a:avLst/>
          </a:prstGeom>
          <a:noFill/>
          <a:ln>
            <a:noFill/>
          </a:ln>
        </p:spPr>
      </p:pic>
      <p:pic>
        <p:nvPicPr>
          <p:cNvPr id="152" name="Google Shape;152;p5"/>
          <p:cNvPicPr preferRelativeResize="0">
            <a:picLocks noChangeAspect="1"/>
          </p:cNvPicPr>
          <p:nvPr/>
        </p:nvPicPr>
        <p:blipFill rotWithShape="1">
          <a:blip r:embed="rId7">
            <a:alphaModFix/>
          </a:blip>
          <a:srcRect l="10669" t="28905" r="9471" b="29061"/>
          <a:stretch/>
        </p:blipFill>
        <p:spPr>
          <a:xfrm>
            <a:off x="9463060" y="2630641"/>
            <a:ext cx="1485431" cy="521083"/>
          </a:xfrm>
          <a:prstGeom prst="rect">
            <a:avLst/>
          </a:prstGeom>
          <a:noFill/>
          <a:ln>
            <a:noFill/>
          </a:ln>
        </p:spPr>
      </p:pic>
      <p:pic>
        <p:nvPicPr>
          <p:cNvPr id="153" name="Google Shape;153;p5"/>
          <p:cNvPicPr preferRelativeResize="0">
            <a:picLocks noChangeAspect="1"/>
          </p:cNvPicPr>
          <p:nvPr/>
        </p:nvPicPr>
        <p:blipFill rotWithShape="1">
          <a:blip r:embed="rId8">
            <a:alphaModFix/>
          </a:blip>
          <a:srcRect t="31016" b="33242"/>
          <a:stretch/>
        </p:blipFill>
        <p:spPr>
          <a:xfrm>
            <a:off x="8662452" y="1870375"/>
            <a:ext cx="1485422" cy="530916"/>
          </a:xfrm>
          <a:prstGeom prst="rect">
            <a:avLst/>
          </a:prstGeom>
          <a:noFill/>
          <a:ln>
            <a:noFill/>
          </a:ln>
        </p:spPr>
      </p:pic>
      <p:pic>
        <p:nvPicPr>
          <p:cNvPr id="154" name="Google Shape;154;p5"/>
          <p:cNvPicPr preferRelativeResize="0">
            <a:picLocks noChangeAspect="1"/>
          </p:cNvPicPr>
          <p:nvPr/>
        </p:nvPicPr>
        <p:blipFill rotWithShape="1">
          <a:blip r:embed="rId7">
            <a:alphaModFix/>
          </a:blip>
          <a:srcRect l="10669" t="28905" r="9471" b="29061"/>
          <a:stretch/>
        </p:blipFill>
        <p:spPr>
          <a:xfrm>
            <a:off x="6893025" y="1849216"/>
            <a:ext cx="1485431" cy="521083"/>
          </a:xfrm>
          <a:prstGeom prst="rect">
            <a:avLst/>
          </a:prstGeom>
          <a:noFill/>
          <a:ln>
            <a:noFill/>
          </a:ln>
        </p:spPr>
      </p:pic>
      <p:pic>
        <p:nvPicPr>
          <p:cNvPr id="155" name="Google Shape;155;p5"/>
          <p:cNvPicPr preferRelativeResize="0">
            <a:picLocks noChangeAspect="1"/>
          </p:cNvPicPr>
          <p:nvPr/>
        </p:nvPicPr>
        <p:blipFill rotWithShape="1">
          <a:blip r:embed="rId7">
            <a:alphaModFix/>
          </a:blip>
          <a:srcRect l="10669" t="28905" r="9471" b="29061"/>
          <a:stretch/>
        </p:blipFill>
        <p:spPr>
          <a:xfrm>
            <a:off x="6893025" y="4296791"/>
            <a:ext cx="1485431" cy="521083"/>
          </a:xfrm>
          <a:prstGeom prst="rect">
            <a:avLst/>
          </a:prstGeom>
          <a:noFill/>
          <a:ln>
            <a:noFill/>
          </a:ln>
        </p:spPr>
      </p:pic>
      <p:pic>
        <p:nvPicPr>
          <p:cNvPr id="156" name="Google Shape;156;p5"/>
          <p:cNvPicPr preferRelativeResize="0">
            <a:picLocks noChangeAspect="1"/>
          </p:cNvPicPr>
          <p:nvPr/>
        </p:nvPicPr>
        <p:blipFill>
          <a:blip r:embed="rId9">
            <a:alphaModFix/>
          </a:blip>
          <a:stretch>
            <a:fillRect/>
          </a:stretch>
        </p:blipFill>
        <p:spPr>
          <a:xfrm>
            <a:off x="9621044" y="5146157"/>
            <a:ext cx="2123081" cy="3545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3" name="Google Shape;163;p6"/>
          <p:cNvSpPr txBox="1">
            <a:spLocks noGrp="1"/>
          </p:cNvSpPr>
          <p:nvPr>
            <p:ph type="title"/>
          </p:nvPr>
        </p:nvSpPr>
        <p:spPr>
          <a:xfrm>
            <a:off x="542602" y="286249"/>
            <a:ext cx="6095996" cy="14757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a:t>Data Processing:</a:t>
            </a:r>
            <a:br>
              <a:rPr lang="en-US" sz="4000" b="1"/>
            </a:br>
            <a:r>
              <a:rPr lang="en-US" sz="1800"/>
              <a:t>Extract insights to inform film pitches across 5 dimensions: genre, storyline, actors, budget, and music.</a:t>
            </a:r>
            <a:endParaRPr sz="4000"/>
          </a:p>
        </p:txBody>
      </p:sp>
      <p:sp>
        <p:nvSpPr>
          <p:cNvPr id="164" name="Google Shape;164;p6"/>
          <p:cNvSpPr txBox="1">
            <a:spLocks noGrp="1"/>
          </p:cNvSpPr>
          <p:nvPr>
            <p:ph type="body" idx="1"/>
          </p:nvPr>
        </p:nvSpPr>
        <p:spPr>
          <a:xfrm>
            <a:off x="542600" y="2027075"/>
            <a:ext cx="5961600" cy="4674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800" b="1" dirty="0"/>
              <a:t>Music:</a:t>
            </a:r>
            <a:r>
              <a:rPr lang="en-US" sz="1800" dirty="0"/>
              <a:t> Built soundtrack suggestions using comment sentiment, artist metadata, and genre correlation from YouTube + Spotify.</a:t>
            </a:r>
            <a:endParaRPr sz="1800" dirty="0"/>
          </a:p>
          <a:p>
            <a:pPr marL="0" lvl="0" indent="0" algn="l" rtl="0">
              <a:lnSpc>
                <a:spcPct val="100000"/>
              </a:lnSpc>
              <a:spcBef>
                <a:spcPts val="1000"/>
              </a:spcBef>
              <a:spcAft>
                <a:spcPts val="0"/>
              </a:spcAft>
              <a:buNone/>
            </a:pPr>
            <a:r>
              <a:rPr lang="en-US" sz="1800" b="1" dirty="0"/>
              <a:t>Storyline:</a:t>
            </a:r>
            <a:r>
              <a:rPr lang="en-US" sz="1800" dirty="0"/>
              <a:t> Mined fanfiction and subreddit summaries for high-frequency themes using BERT, LDA, sentiment analysis.</a:t>
            </a:r>
            <a:endParaRPr sz="1800" dirty="0"/>
          </a:p>
          <a:p>
            <a:pPr marL="0" lvl="0" indent="0" algn="l" rtl="0">
              <a:lnSpc>
                <a:spcPct val="100000"/>
              </a:lnSpc>
              <a:spcBef>
                <a:spcPts val="1000"/>
              </a:spcBef>
              <a:spcAft>
                <a:spcPts val="0"/>
              </a:spcAft>
              <a:buNone/>
            </a:pPr>
            <a:r>
              <a:rPr lang="en-US" sz="1800" b="1" dirty="0"/>
              <a:t>Genre:</a:t>
            </a:r>
            <a:r>
              <a:rPr lang="en-US" sz="1800" dirty="0"/>
              <a:t> Identified popular and emerging genres (e.g., AI dystopia, Atlantis adventure, coming-of-age romance) via Reddit and AO3 trends.</a:t>
            </a:r>
            <a:endParaRPr sz="1800" dirty="0"/>
          </a:p>
          <a:p>
            <a:pPr marL="0" lvl="0" indent="0" algn="l" rtl="0">
              <a:lnSpc>
                <a:spcPct val="100000"/>
              </a:lnSpc>
              <a:spcBef>
                <a:spcPts val="1000"/>
              </a:spcBef>
              <a:spcAft>
                <a:spcPts val="0"/>
              </a:spcAft>
              <a:buNone/>
            </a:pPr>
            <a:r>
              <a:rPr lang="en-US" sz="1800" b="1" dirty="0"/>
              <a:t>Actors:</a:t>
            </a:r>
            <a:r>
              <a:rPr lang="en-US" sz="1800" dirty="0"/>
              <a:t> Clustered Reddit fan-casting comments by genre and actor type to choose stars with high emotional and narrative alignment.</a:t>
            </a:r>
            <a:endParaRPr sz="1800" dirty="0"/>
          </a:p>
          <a:p>
            <a:pPr marL="0" lvl="0" indent="0" algn="l" rtl="0">
              <a:lnSpc>
                <a:spcPct val="100000"/>
              </a:lnSpc>
              <a:spcBef>
                <a:spcPts val="1000"/>
              </a:spcBef>
              <a:spcAft>
                <a:spcPts val="0"/>
              </a:spcAft>
              <a:buNone/>
            </a:pPr>
            <a:r>
              <a:rPr lang="en-US" sz="1800" b="1" dirty="0"/>
              <a:t>Budget:</a:t>
            </a:r>
            <a:r>
              <a:rPr lang="en-US" sz="1800" dirty="0"/>
              <a:t> Matched proposed storylines with similar historical movie budgets from </a:t>
            </a:r>
            <a:r>
              <a:rPr lang="en-US" sz="1800" dirty="0" err="1"/>
              <a:t>The_Numbers.com</a:t>
            </a:r>
            <a:r>
              <a:rPr lang="en-US" sz="1800" dirty="0"/>
              <a:t>.</a:t>
            </a:r>
            <a:endParaRPr sz="1800" dirty="0"/>
          </a:p>
        </p:txBody>
      </p:sp>
      <p:pic>
        <p:nvPicPr>
          <p:cNvPr id="165" name="Google Shape;165;p6" descr="Program coding on a computer screen"/>
          <p:cNvPicPr preferRelativeResize="0"/>
          <p:nvPr/>
        </p:nvPicPr>
        <p:blipFill rotWithShape="1">
          <a:blip r:embed="rId3">
            <a:alphaModFix/>
          </a:blip>
          <a:srcRect l="29490" r="18673" b="-1"/>
          <a:stretch/>
        </p:blipFill>
        <p:spPr>
          <a:xfrm>
            <a:off x="6857796" y="0"/>
            <a:ext cx="5334204" cy="6868886"/>
          </a:xfrm>
          <a:prstGeom prst="rect">
            <a:avLst/>
          </a:prstGeom>
          <a:noFill/>
          <a:ln>
            <a:noFill/>
          </a:ln>
          <a:effectLst>
            <a:outerShdw blurRad="127000" dist="50800" dir="10800000" sx="99000" sy="99000" algn="r" rotWithShape="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9"/>
        <p:cNvGrpSpPr/>
        <p:nvPr/>
      </p:nvGrpSpPr>
      <p:grpSpPr>
        <a:xfrm>
          <a:off x="0" y="0"/>
          <a:ext cx="0" cy="0"/>
          <a:chOff x="0" y="0"/>
          <a:chExt cx="0" cy="0"/>
        </a:xfrm>
      </p:grpSpPr>
      <p:sp>
        <p:nvSpPr>
          <p:cNvPr id="180" name="Google Shape;180;g35522cfd7a4_2_1"/>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 name="Google Shape;181;g35522cfd7a4_2_1"/>
          <p:cNvSpPr txBox="1">
            <a:spLocks noGrp="1"/>
          </p:cNvSpPr>
          <p:nvPr>
            <p:ph type="title"/>
          </p:nvPr>
        </p:nvSpPr>
        <p:spPr>
          <a:xfrm>
            <a:off x="5647971" y="221511"/>
            <a:ext cx="6096000" cy="103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a:t>Data Analysis &amp; Output:</a:t>
            </a:r>
            <a:br>
              <a:rPr lang="en-US" sz="4000" b="1"/>
            </a:br>
            <a:r>
              <a:rPr lang="en-US" sz="2000"/>
              <a:t>Clean and prepare data for analysis.</a:t>
            </a:r>
            <a:endParaRPr sz="2000"/>
          </a:p>
        </p:txBody>
      </p:sp>
      <p:sp>
        <p:nvSpPr>
          <p:cNvPr id="182" name="Google Shape;182;g35522cfd7a4_2_1"/>
          <p:cNvSpPr txBox="1">
            <a:spLocks noGrp="1"/>
          </p:cNvSpPr>
          <p:nvPr>
            <p:ph type="body" idx="1"/>
          </p:nvPr>
        </p:nvSpPr>
        <p:spPr>
          <a:xfrm>
            <a:off x="5554450" y="1640900"/>
            <a:ext cx="6418500" cy="5228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None/>
            </a:pPr>
            <a:r>
              <a:rPr lang="en-US" sz="1800"/>
              <a:t>Standard steps across team:</a:t>
            </a:r>
            <a:endParaRPr sz="1800"/>
          </a:p>
          <a:p>
            <a:pPr marL="457200" lvl="1" indent="-241300" algn="l" rtl="0">
              <a:lnSpc>
                <a:spcPct val="100000"/>
              </a:lnSpc>
              <a:spcBef>
                <a:spcPts val="1000"/>
              </a:spcBef>
              <a:spcAft>
                <a:spcPts val="0"/>
              </a:spcAft>
              <a:buClr>
                <a:schemeClr val="dk1"/>
              </a:buClr>
              <a:buSzPts val="1600"/>
              <a:buChar char="•"/>
            </a:pPr>
            <a:r>
              <a:rPr lang="en-US" sz="1600"/>
              <a:t>Removed duplicates, emojis, accents, and special characters.</a:t>
            </a:r>
            <a:endParaRPr sz="1600"/>
          </a:p>
          <a:p>
            <a:pPr marL="457200" lvl="1" indent="-241300" algn="l" rtl="0">
              <a:lnSpc>
                <a:spcPct val="100000"/>
              </a:lnSpc>
              <a:spcBef>
                <a:spcPts val="0"/>
              </a:spcBef>
              <a:spcAft>
                <a:spcPts val="0"/>
              </a:spcAft>
              <a:buClr>
                <a:schemeClr val="dk1"/>
              </a:buClr>
              <a:buSzPts val="1600"/>
              <a:buChar char="•"/>
            </a:pPr>
            <a:r>
              <a:rPr lang="en-US" sz="1600"/>
              <a:t>Translated non-English content using models like deep_translator and m2m100.</a:t>
            </a:r>
            <a:endParaRPr sz="1600"/>
          </a:p>
          <a:p>
            <a:pPr marL="457200" lvl="1" indent="-241300" algn="l" rtl="0">
              <a:lnSpc>
                <a:spcPct val="100000"/>
              </a:lnSpc>
              <a:spcBef>
                <a:spcPts val="0"/>
              </a:spcBef>
              <a:spcAft>
                <a:spcPts val="0"/>
              </a:spcAft>
              <a:buClr>
                <a:schemeClr val="dk1"/>
              </a:buClr>
              <a:buSzPts val="1600"/>
              <a:buChar char="•"/>
            </a:pPr>
            <a:r>
              <a:rPr lang="en-US" sz="1600"/>
              <a:t>Normalized text for NLP (e.g., lemmatization, stopword removal).</a:t>
            </a:r>
            <a:endParaRPr sz="1600"/>
          </a:p>
          <a:p>
            <a:pPr marL="68580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Clr>
                <a:schemeClr val="dk1"/>
              </a:buClr>
              <a:buSzPts val="1600"/>
              <a:buNone/>
            </a:pPr>
            <a:r>
              <a:rPr lang="en-US" sz="1800" b="1"/>
              <a:t>Music:</a:t>
            </a:r>
            <a:r>
              <a:rPr lang="en-US" sz="1800"/>
              <a:t> Aligned YouTube titles with Spotify tracks using RapidFuzz; cleaned comment data for sentiment analysis using spaCy.</a:t>
            </a:r>
            <a:endParaRPr sz="1800"/>
          </a:p>
          <a:p>
            <a:pPr marL="0" lvl="0" indent="0" algn="l" rtl="0">
              <a:lnSpc>
                <a:spcPct val="100000"/>
              </a:lnSpc>
              <a:spcBef>
                <a:spcPts val="1000"/>
              </a:spcBef>
              <a:spcAft>
                <a:spcPts val="0"/>
              </a:spcAft>
              <a:buClr>
                <a:schemeClr val="dk1"/>
              </a:buClr>
              <a:buSzPts val="1600"/>
              <a:buNone/>
            </a:pPr>
            <a:r>
              <a:rPr lang="en-US" sz="1800" b="1"/>
              <a:t>Storyline &amp; Genre:</a:t>
            </a:r>
            <a:r>
              <a:rPr lang="en-US" sz="1800"/>
              <a:t> Used BERT and LDA to extract major story and theme clusters; cleaned long-form narrative text.</a:t>
            </a:r>
            <a:endParaRPr sz="1800"/>
          </a:p>
          <a:p>
            <a:pPr marL="0" lvl="0" indent="0" algn="l" rtl="0">
              <a:lnSpc>
                <a:spcPct val="100000"/>
              </a:lnSpc>
              <a:spcBef>
                <a:spcPts val="1000"/>
              </a:spcBef>
              <a:spcAft>
                <a:spcPts val="0"/>
              </a:spcAft>
              <a:buClr>
                <a:schemeClr val="dk1"/>
              </a:buClr>
              <a:buSzPts val="1600"/>
              <a:buNone/>
            </a:pPr>
            <a:r>
              <a:rPr lang="en-US" sz="1800" b="1"/>
              <a:t>Actors:</a:t>
            </a:r>
            <a:r>
              <a:rPr lang="en-US" sz="1800"/>
              <a:t> Applied LDA and BERT to Reddit fan-casting data, visualized with UMAP.</a:t>
            </a:r>
            <a:endParaRPr sz="1800"/>
          </a:p>
          <a:p>
            <a:pPr marL="0" lvl="0" indent="0" algn="l" rtl="0">
              <a:lnSpc>
                <a:spcPct val="100000"/>
              </a:lnSpc>
              <a:spcBef>
                <a:spcPts val="1000"/>
              </a:spcBef>
              <a:spcAft>
                <a:spcPts val="1000"/>
              </a:spcAft>
              <a:buClr>
                <a:schemeClr val="dk1"/>
              </a:buClr>
              <a:buSzPts val="1600"/>
              <a:buNone/>
            </a:pPr>
            <a:r>
              <a:rPr lang="en-US" sz="1800" b="1"/>
              <a:t>Budgets &amp; Historical Data:</a:t>
            </a:r>
            <a:r>
              <a:rPr lang="en-US" sz="1800"/>
              <a:t> Parsed HTML for cast and earnings tables; extracted and saved profile images.</a:t>
            </a:r>
            <a:endParaRPr sz="1800"/>
          </a:p>
        </p:txBody>
      </p:sp>
      <p:pic>
        <p:nvPicPr>
          <p:cNvPr id="183" name="Google Shape;183;g35522cfd7a4_2_1" descr="Abstract glowing blue wireframe"/>
          <p:cNvPicPr preferRelativeResize="0"/>
          <p:nvPr/>
        </p:nvPicPr>
        <p:blipFill rotWithShape="1">
          <a:blip r:embed="rId3">
            <a:alphaModFix/>
          </a:blip>
          <a:srcRect l="19468" r="34289"/>
          <a:stretch/>
        </p:blipFill>
        <p:spPr>
          <a:xfrm>
            <a:off x="-1" y="-1"/>
            <a:ext cx="5199937" cy="68688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708243" y="501063"/>
            <a:ext cx="4707671" cy="7525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800"/>
              <a:buFont typeface="Arial"/>
              <a:buNone/>
            </a:pPr>
            <a:r>
              <a:rPr lang="en-US" sz="3800" b="1">
                <a:solidFill>
                  <a:schemeClr val="lt1"/>
                </a:solidFill>
              </a:rPr>
              <a:t>Midnight Echoes</a:t>
            </a:r>
            <a:endParaRPr/>
          </a:p>
        </p:txBody>
      </p:sp>
      <p:sp>
        <p:nvSpPr>
          <p:cNvPr id="190" name="Google Shape;190;p8"/>
          <p:cNvSpPr txBox="1">
            <a:spLocks noGrp="1"/>
          </p:cNvSpPr>
          <p:nvPr>
            <p:ph type="body" idx="1"/>
          </p:nvPr>
        </p:nvSpPr>
        <p:spPr>
          <a:xfrm>
            <a:off x="574100" y="1747425"/>
            <a:ext cx="6618300" cy="475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600" b="1">
                <a:solidFill>
                  <a:schemeClr val="lt1"/>
                </a:solidFill>
              </a:rPr>
              <a:t>Genre</a:t>
            </a:r>
            <a:r>
              <a:rPr lang="en-US" sz="1600">
                <a:solidFill>
                  <a:schemeClr val="lt1"/>
                </a:solidFill>
              </a:rPr>
              <a:t>: Sci-Fi Thriller</a:t>
            </a:r>
            <a:endParaRPr sz="1600">
              <a:solidFill>
                <a:schemeClr val="lt1"/>
              </a:solidFill>
            </a:endParaRPr>
          </a:p>
          <a:p>
            <a:pPr marL="0" lvl="0" indent="0" algn="l" rtl="0">
              <a:lnSpc>
                <a:spcPct val="100000"/>
              </a:lnSpc>
              <a:spcBef>
                <a:spcPts val="1000"/>
              </a:spcBef>
              <a:spcAft>
                <a:spcPts val="0"/>
              </a:spcAft>
              <a:buClr>
                <a:schemeClr val="lt1"/>
              </a:buClr>
              <a:buSzPts val="1400"/>
              <a:buNone/>
            </a:pPr>
            <a:r>
              <a:rPr lang="en-US" sz="1600" b="1">
                <a:solidFill>
                  <a:schemeClr val="lt1"/>
                </a:solidFill>
              </a:rPr>
              <a:t>Storyline:</a:t>
            </a:r>
            <a:r>
              <a:rPr lang="en-US" sz="1600">
                <a:solidFill>
                  <a:schemeClr val="lt1"/>
                </a:solidFill>
              </a:rPr>
              <a:t> In a near-future metropolis where dreams are harvested as currency, an underground hacker (played by </a:t>
            </a:r>
            <a:r>
              <a:rPr lang="en-US" sz="1600" b="1">
                <a:solidFill>
                  <a:schemeClr val="lt1"/>
                </a:solidFill>
              </a:rPr>
              <a:t>Florence Pugh</a:t>
            </a:r>
            <a:r>
              <a:rPr lang="en-US" sz="1600">
                <a:solidFill>
                  <a:schemeClr val="lt1"/>
                </a:solidFill>
              </a:rPr>
              <a:t>) and a rogue AI specialist (played by </a:t>
            </a:r>
            <a:r>
              <a:rPr lang="en-US" sz="1600" b="1">
                <a:solidFill>
                  <a:schemeClr val="lt1"/>
                </a:solidFill>
              </a:rPr>
              <a:t>Timothée Chalamet</a:t>
            </a:r>
            <a:r>
              <a:rPr lang="en-US" sz="1600">
                <a:solidFill>
                  <a:schemeClr val="lt1"/>
                </a:solidFill>
              </a:rPr>
              <a:t>) uncover a conspiracy to erase human consciousness (based on fanfiction and BERTopic analysis).</a:t>
            </a:r>
            <a:endParaRPr sz="1600">
              <a:solidFill>
                <a:schemeClr val="lt1"/>
              </a:solidFill>
            </a:endParaRPr>
          </a:p>
          <a:p>
            <a:pPr marL="0" lvl="0" indent="0" algn="l" rtl="0">
              <a:lnSpc>
                <a:spcPct val="100000"/>
              </a:lnSpc>
              <a:spcBef>
                <a:spcPts val="1000"/>
              </a:spcBef>
              <a:spcAft>
                <a:spcPts val="0"/>
              </a:spcAft>
              <a:buClr>
                <a:schemeClr val="lt1"/>
              </a:buClr>
              <a:buSzPts val="1400"/>
              <a:buNone/>
            </a:pPr>
            <a:r>
              <a:rPr lang="en-US" sz="1600" b="1">
                <a:solidFill>
                  <a:schemeClr val="lt1"/>
                </a:solidFill>
              </a:rPr>
              <a:t>Actor Picks</a:t>
            </a:r>
            <a:r>
              <a:rPr lang="en-US" sz="1600">
                <a:solidFill>
                  <a:schemeClr val="lt1"/>
                </a:solidFill>
              </a:rPr>
              <a:t>: Florence Pugh, Timothée Chalamet</a:t>
            </a:r>
            <a:endParaRPr sz="1600">
              <a:solidFill>
                <a:schemeClr val="lt1"/>
              </a:solidFill>
            </a:endParaRPr>
          </a:p>
          <a:p>
            <a:pPr marL="0" lvl="0" indent="0" algn="l" rtl="0">
              <a:lnSpc>
                <a:spcPct val="100000"/>
              </a:lnSpc>
              <a:spcBef>
                <a:spcPts val="1000"/>
              </a:spcBef>
              <a:spcAft>
                <a:spcPts val="0"/>
              </a:spcAft>
              <a:buClr>
                <a:schemeClr val="lt1"/>
              </a:buClr>
              <a:buSzPts val="1400"/>
              <a:buNone/>
            </a:pPr>
            <a:r>
              <a:rPr lang="en-US" sz="1600" b="1">
                <a:solidFill>
                  <a:schemeClr val="lt1"/>
                </a:solidFill>
              </a:rPr>
              <a:t>Soundtrack:</a:t>
            </a:r>
            <a:r>
              <a:rPr lang="en-US" sz="1600"/>
              <a:t> </a:t>
            </a:r>
            <a:r>
              <a:rPr lang="en-US" sz="1600">
                <a:solidFill>
                  <a:schemeClr val="lt1"/>
                </a:solidFill>
              </a:rPr>
              <a:t>A dark electronic score featuring </a:t>
            </a:r>
            <a:r>
              <a:rPr lang="en-US" sz="1600" b="1">
                <a:solidFill>
                  <a:schemeClr val="lt1"/>
                </a:solidFill>
              </a:rPr>
              <a:t>Benson Boone</a:t>
            </a:r>
            <a:r>
              <a:rPr lang="en-US" sz="1600">
                <a:solidFill>
                  <a:schemeClr val="lt1"/>
                </a:solidFill>
              </a:rPr>
              <a:t> and </a:t>
            </a:r>
            <a:r>
              <a:rPr lang="en-US" sz="1600" b="1">
                <a:solidFill>
                  <a:schemeClr val="lt1"/>
                </a:solidFill>
              </a:rPr>
              <a:t>Ghost</a:t>
            </a:r>
            <a:r>
              <a:rPr lang="en-US" sz="1600">
                <a:solidFill>
                  <a:schemeClr val="lt1"/>
                </a:solidFill>
              </a:rPr>
              <a:t> </a:t>
            </a:r>
            <a:endParaRPr sz="1600">
              <a:solidFill>
                <a:schemeClr val="lt1"/>
              </a:solidFill>
            </a:endParaRPr>
          </a:p>
          <a:p>
            <a:pPr marL="0" lvl="0" indent="0" algn="l" rtl="0">
              <a:lnSpc>
                <a:spcPct val="100000"/>
              </a:lnSpc>
              <a:spcBef>
                <a:spcPts val="1000"/>
              </a:spcBef>
              <a:spcAft>
                <a:spcPts val="0"/>
              </a:spcAft>
              <a:buClr>
                <a:schemeClr val="lt1"/>
              </a:buClr>
              <a:buSzPts val="1400"/>
              <a:buNone/>
            </a:pPr>
            <a:r>
              <a:rPr lang="en-US" sz="1600" b="1">
                <a:solidFill>
                  <a:schemeClr val="lt1"/>
                </a:solidFill>
              </a:rPr>
              <a:t>Budget: </a:t>
            </a:r>
            <a:r>
              <a:rPr lang="en-US" sz="1600">
                <a:solidFill>
                  <a:schemeClr val="lt1"/>
                </a:solidFill>
              </a:rPr>
              <a:t>~$50 million, similar to mid-budget sci-fi hits </a:t>
            </a:r>
            <a:endParaRPr sz="1600"/>
          </a:p>
          <a:p>
            <a:pPr marL="0" lvl="0" indent="0" algn="l" rtl="0">
              <a:lnSpc>
                <a:spcPct val="100000"/>
              </a:lnSpc>
              <a:spcBef>
                <a:spcPts val="1000"/>
              </a:spcBef>
              <a:spcAft>
                <a:spcPts val="0"/>
              </a:spcAft>
              <a:buClr>
                <a:schemeClr val="lt1"/>
              </a:buClr>
              <a:buSzPts val="1400"/>
              <a:buNone/>
            </a:pPr>
            <a:r>
              <a:rPr lang="en-US" sz="1600" b="1">
                <a:solidFill>
                  <a:schemeClr val="lt1"/>
                </a:solidFill>
              </a:rPr>
              <a:t>Special Angle:</a:t>
            </a:r>
            <a:r>
              <a:rPr lang="en-US" sz="1600">
                <a:solidFill>
                  <a:schemeClr val="lt1"/>
                </a:solidFill>
              </a:rPr>
              <a:t> Capitalizes on trending “AI + dystopia” themes and strong fanfiction interest in futuristic betrayal and survival.</a:t>
            </a:r>
            <a:endParaRPr sz="1600"/>
          </a:p>
          <a:p>
            <a:pPr marL="228600" lvl="0" indent="-139700" algn="l" rtl="0">
              <a:lnSpc>
                <a:spcPct val="100000"/>
              </a:lnSpc>
              <a:spcBef>
                <a:spcPts val="1000"/>
              </a:spcBef>
              <a:spcAft>
                <a:spcPts val="1000"/>
              </a:spcAft>
              <a:buClr>
                <a:schemeClr val="dk1"/>
              </a:buClr>
              <a:buSzPts val="1400"/>
              <a:buNone/>
            </a:pPr>
            <a:endParaRPr sz="1600">
              <a:solidFill>
                <a:schemeClr val="lt1"/>
              </a:solidFill>
            </a:endParaRPr>
          </a:p>
        </p:txBody>
      </p:sp>
      <p:pic>
        <p:nvPicPr>
          <p:cNvPr id="191" name="Google Shape;191;p8" descr="A person and person in a dark alley&#10;&#10;AI-generated content may be incorrect."/>
          <p:cNvPicPr preferRelativeResize="0"/>
          <p:nvPr/>
        </p:nvPicPr>
        <p:blipFill rotWithShape="1">
          <a:blip r:embed="rId5">
            <a:alphaModFix/>
          </a:blip>
          <a:srcRect/>
          <a:stretch/>
        </p:blipFill>
        <p:spPr>
          <a:xfrm>
            <a:off x="7614287" y="0"/>
            <a:ext cx="4577713" cy="6858002"/>
          </a:xfrm>
          <a:prstGeom prst="rect">
            <a:avLst/>
          </a:prstGeom>
          <a:noFill/>
          <a:ln>
            <a:noFill/>
          </a:ln>
        </p:spPr>
      </p:pic>
      <p:pic>
        <p:nvPicPr>
          <p:cNvPr id="2" name="Audio Recording May 2, 2025 at 3:24:26 PM">
            <a:hlinkClick r:id="" action="ppaction://media"/>
            <a:extLst>
              <a:ext uri="{FF2B5EF4-FFF2-40B4-BE49-F238E27FC236}">
                <a16:creationId xmlns:a16="http://schemas.microsoft.com/office/drawing/2014/main" id="{0DD29EA6-F8FF-A141-759C-8C2AF89151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1019" y="5998464"/>
            <a:ext cx="502761" cy="502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41009"/>
        </a:solidFill>
        <a:effectLst/>
      </p:bgPr>
    </p:bg>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611825" y="448721"/>
            <a:ext cx="4707600" cy="661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2F2F2"/>
              </a:buClr>
              <a:buSzPts val="3800"/>
              <a:buFont typeface="Arial"/>
              <a:buNone/>
            </a:pPr>
            <a:r>
              <a:rPr lang="en-US" sz="3800" b="1">
                <a:solidFill>
                  <a:srgbClr val="F2F2F2"/>
                </a:solidFill>
              </a:rPr>
              <a:t>The Remix</a:t>
            </a:r>
            <a:endParaRPr/>
          </a:p>
        </p:txBody>
      </p:sp>
      <p:sp>
        <p:nvSpPr>
          <p:cNvPr id="199" name="Google Shape;199;p9"/>
          <p:cNvSpPr txBox="1">
            <a:spLocks noGrp="1"/>
          </p:cNvSpPr>
          <p:nvPr>
            <p:ph type="body" idx="1"/>
          </p:nvPr>
        </p:nvSpPr>
        <p:spPr>
          <a:xfrm>
            <a:off x="547450" y="1401200"/>
            <a:ext cx="6765000" cy="5007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2F2F2"/>
              </a:buClr>
              <a:buSzPts val="1200"/>
              <a:buNone/>
            </a:pPr>
            <a:r>
              <a:rPr lang="en-US" sz="1600" b="1" i="0" u="none" strike="noStrike">
                <a:solidFill>
                  <a:srgbClr val="F2F2F2"/>
                </a:solidFill>
                <a:latin typeface="Arial"/>
                <a:ea typeface="Arial"/>
                <a:cs typeface="Arial"/>
                <a:sym typeface="Arial"/>
              </a:rPr>
              <a:t>Genre: </a:t>
            </a:r>
            <a:r>
              <a:rPr lang="en-US" sz="1600" b="0" i="0" u="none" strike="noStrike">
                <a:solidFill>
                  <a:srgbClr val="F2F2F2"/>
                </a:solidFill>
                <a:latin typeface="Arial"/>
                <a:ea typeface="Arial"/>
                <a:cs typeface="Arial"/>
                <a:sym typeface="Arial"/>
              </a:rPr>
              <a:t>Romantic Comedy/Musical </a:t>
            </a:r>
            <a:endParaRPr sz="1600" b="0">
              <a:solidFill>
                <a:srgbClr val="F2F2F2"/>
              </a:solidFill>
            </a:endParaRPr>
          </a:p>
          <a:p>
            <a:pPr marL="0" lvl="0" indent="0" algn="l" rtl="0">
              <a:lnSpc>
                <a:spcPct val="100000"/>
              </a:lnSpc>
              <a:spcBef>
                <a:spcPts val="1000"/>
              </a:spcBef>
              <a:spcAft>
                <a:spcPts val="0"/>
              </a:spcAft>
              <a:buClr>
                <a:srgbClr val="F2F2F2"/>
              </a:buClr>
              <a:buSzPts val="1200"/>
              <a:buNone/>
            </a:pPr>
            <a:r>
              <a:rPr lang="en-US" sz="1600" b="1" i="0" u="none" strike="noStrike">
                <a:solidFill>
                  <a:srgbClr val="F2F2F2"/>
                </a:solidFill>
                <a:latin typeface="Arial"/>
                <a:ea typeface="Arial"/>
                <a:cs typeface="Arial"/>
                <a:sym typeface="Arial"/>
              </a:rPr>
              <a:t>Storyline: </a:t>
            </a:r>
            <a:r>
              <a:rPr lang="en-US" sz="1600" b="0" i="0" u="none" strike="noStrike">
                <a:solidFill>
                  <a:srgbClr val="F2F2F2"/>
                </a:solidFill>
                <a:latin typeface="Arial"/>
                <a:ea typeface="Arial"/>
                <a:cs typeface="Arial"/>
                <a:sym typeface="Arial"/>
              </a:rPr>
              <a:t>Two rival songwriters—a chart-topping pop sensation (Harry Styles) and a fiercely independent indie artist (Florence Pugh)—are forced to collaborate under a major label deal to produce the headline anthem for the Aurora Music Festival. As they clash over lyrics, melodies, and creative pride, an unlikely bond forms—blending their musical worlds and redefining what success (and love) means.</a:t>
            </a:r>
            <a:endParaRPr sz="1600"/>
          </a:p>
          <a:p>
            <a:pPr marL="0" lvl="0" indent="0" algn="l" rtl="0">
              <a:lnSpc>
                <a:spcPct val="100000"/>
              </a:lnSpc>
              <a:spcBef>
                <a:spcPts val="1000"/>
              </a:spcBef>
              <a:spcAft>
                <a:spcPts val="0"/>
              </a:spcAft>
              <a:buClr>
                <a:srgbClr val="F2F2F2"/>
              </a:buClr>
              <a:buSzPts val="1200"/>
              <a:buNone/>
            </a:pPr>
            <a:r>
              <a:rPr lang="en-US" sz="1600" b="1" i="0" u="none" strike="noStrike">
                <a:solidFill>
                  <a:srgbClr val="F2F2F2"/>
                </a:solidFill>
                <a:latin typeface="Arial"/>
                <a:ea typeface="Arial"/>
                <a:cs typeface="Arial"/>
                <a:sym typeface="Arial"/>
              </a:rPr>
              <a:t>Top Actors: </a:t>
            </a:r>
            <a:r>
              <a:rPr lang="en-US" sz="1600" b="0" i="0" u="none" strike="noStrike">
                <a:solidFill>
                  <a:srgbClr val="F2F2F2"/>
                </a:solidFill>
                <a:latin typeface="Arial"/>
                <a:ea typeface="Arial"/>
                <a:cs typeface="Arial"/>
                <a:sym typeface="Arial"/>
              </a:rPr>
              <a:t>Florence Pugh, Harry Styles </a:t>
            </a:r>
            <a:endParaRPr sz="1600" b="0">
              <a:solidFill>
                <a:srgbClr val="F2F2F2"/>
              </a:solidFill>
            </a:endParaRPr>
          </a:p>
          <a:p>
            <a:pPr marL="0" lvl="0" indent="0" algn="l" rtl="0">
              <a:lnSpc>
                <a:spcPct val="100000"/>
              </a:lnSpc>
              <a:spcBef>
                <a:spcPts val="1000"/>
              </a:spcBef>
              <a:spcAft>
                <a:spcPts val="0"/>
              </a:spcAft>
              <a:buClr>
                <a:srgbClr val="F2F2F2"/>
              </a:buClr>
              <a:buSzPts val="1200"/>
              <a:buNone/>
            </a:pPr>
            <a:r>
              <a:rPr lang="en-US" sz="1600" b="1" i="0" u="none" strike="noStrike">
                <a:solidFill>
                  <a:srgbClr val="F2F2F2"/>
                </a:solidFill>
                <a:latin typeface="Arial"/>
                <a:ea typeface="Arial"/>
                <a:cs typeface="Arial"/>
                <a:sym typeface="Arial"/>
              </a:rPr>
              <a:t>Soundtrack: </a:t>
            </a:r>
            <a:r>
              <a:rPr lang="en-US" sz="1600" i="0" u="none" strike="noStrike">
                <a:solidFill>
                  <a:srgbClr val="F2F2F2"/>
                </a:solidFill>
                <a:latin typeface="Arial"/>
                <a:ea typeface="Arial"/>
                <a:cs typeface="Arial"/>
                <a:sym typeface="Arial"/>
              </a:rPr>
              <a:t>“TOUCHÉ” – GIMS &amp; KEBLACK (danceable, mainstream French pop with crossover appeal) “La Última Carta” – Río Roma &amp; Ha-Ash  — a heartfelt bilingual ballad that could inspire the climactic final performance.</a:t>
            </a:r>
            <a:endParaRPr sz="1600"/>
          </a:p>
          <a:p>
            <a:pPr marL="0" lvl="0" indent="0" algn="l" rtl="0">
              <a:lnSpc>
                <a:spcPct val="100000"/>
              </a:lnSpc>
              <a:spcBef>
                <a:spcPts val="1000"/>
              </a:spcBef>
              <a:spcAft>
                <a:spcPts val="0"/>
              </a:spcAft>
              <a:buClr>
                <a:srgbClr val="F2F2F2"/>
              </a:buClr>
              <a:buSzPts val="1200"/>
              <a:buNone/>
            </a:pPr>
            <a:r>
              <a:rPr lang="en-US" sz="1600" b="1" i="0" u="none" strike="noStrike">
                <a:solidFill>
                  <a:srgbClr val="F2F2F2"/>
                </a:solidFill>
                <a:latin typeface="Arial"/>
                <a:ea typeface="Arial"/>
                <a:cs typeface="Arial"/>
                <a:sym typeface="Arial"/>
              </a:rPr>
              <a:t>Budget: </a:t>
            </a:r>
            <a:r>
              <a:rPr lang="en-US" sz="1600" i="0" u="none" strike="noStrike">
                <a:solidFill>
                  <a:srgbClr val="F2F2F2"/>
                </a:solidFill>
                <a:latin typeface="Arial"/>
                <a:ea typeface="Arial"/>
                <a:cs typeface="Arial"/>
                <a:sym typeface="Arial"/>
              </a:rPr>
              <a:t>30–40 million, aligned with mid-range musical rom-coms (like La La Land or Yesterday)</a:t>
            </a:r>
            <a:endParaRPr sz="1600"/>
          </a:p>
          <a:p>
            <a:pPr marL="0" lvl="0" indent="0" algn="l" rtl="0">
              <a:lnSpc>
                <a:spcPct val="100000"/>
              </a:lnSpc>
              <a:spcBef>
                <a:spcPts val="1000"/>
              </a:spcBef>
              <a:spcAft>
                <a:spcPts val="0"/>
              </a:spcAft>
              <a:buClr>
                <a:srgbClr val="F2F2F2"/>
              </a:buClr>
              <a:buSzPts val="1200"/>
              <a:buNone/>
            </a:pPr>
            <a:r>
              <a:rPr lang="en-US" sz="1600" b="1" i="0" u="none" strike="noStrike">
                <a:solidFill>
                  <a:srgbClr val="F2F2F2"/>
                </a:solidFill>
                <a:latin typeface="Arial"/>
                <a:ea typeface="Arial"/>
                <a:cs typeface="Arial"/>
                <a:sym typeface="Arial"/>
              </a:rPr>
              <a:t>Special Angle:  </a:t>
            </a:r>
            <a:r>
              <a:rPr lang="en-US" sz="1600" i="0" u="none" strike="noStrike">
                <a:solidFill>
                  <a:srgbClr val="F2F2F2"/>
                </a:solidFill>
                <a:latin typeface="Arial"/>
                <a:ea typeface="Arial"/>
                <a:cs typeface="Arial"/>
                <a:sym typeface="Arial"/>
              </a:rPr>
              <a:t>Leverages trending fanfiction tropes (rivals to lovers, music collabs) while merging global musical influences (Spanish-language ballads, French pop, indie rock).</a:t>
            </a:r>
            <a:endParaRPr sz="1600"/>
          </a:p>
          <a:p>
            <a:pPr marL="0" lvl="0" indent="0" algn="l" rtl="0">
              <a:lnSpc>
                <a:spcPct val="120000"/>
              </a:lnSpc>
              <a:spcBef>
                <a:spcPts val="1000"/>
              </a:spcBef>
              <a:spcAft>
                <a:spcPts val="0"/>
              </a:spcAft>
              <a:buClr>
                <a:schemeClr val="dk1"/>
              </a:buClr>
              <a:buSzPts val="1200"/>
              <a:buNone/>
            </a:pPr>
            <a:endParaRPr sz="1600" i="0" u="none" strike="noStrike">
              <a:solidFill>
                <a:srgbClr val="F2F2F2"/>
              </a:solidFill>
              <a:latin typeface="Arial"/>
              <a:ea typeface="Arial"/>
              <a:cs typeface="Arial"/>
              <a:sym typeface="Arial"/>
            </a:endParaRPr>
          </a:p>
          <a:p>
            <a:pPr marL="0" lvl="0" indent="0" algn="l" rtl="0">
              <a:lnSpc>
                <a:spcPct val="120000"/>
              </a:lnSpc>
              <a:spcBef>
                <a:spcPts val="0"/>
              </a:spcBef>
              <a:spcAft>
                <a:spcPts val="0"/>
              </a:spcAft>
              <a:buClr>
                <a:schemeClr val="dk1"/>
              </a:buClr>
              <a:buSzPts val="1200"/>
              <a:buNone/>
            </a:pPr>
            <a:endParaRPr sz="1600">
              <a:solidFill>
                <a:srgbClr val="F2F2F2"/>
              </a:solidFill>
              <a:highlight>
                <a:srgbClr val="FF0000"/>
              </a:highlight>
            </a:endParaRPr>
          </a:p>
        </p:txBody>
      </p:sp>
      <p:pic>
        <p:nvPicPr>
          <p:cNvPr id="200" name="Google Shape;200;p9" descr="A person and person with a guitar&#10;&#10;AI-generated content may be incorrect."/>
          <p:cNvPicPr preferRelativeResize="0"/>
          <p:nvPr/>
        </p:nvPicPr>
        <p:blipFill rotWithShape="1">
          <a:blip r:embed="rId5">
            <a:alphaModFix/>
          </a:blip>
          <a:srcRect/>
          <a:stretch/>
        </p:blipFill>
        <p:spPr>
          <a:xfrm>
            <a:off x="7614285" y="0"/>
            <a:ext cx="4577715" cy="6858000"/>
          </a:xfrm>
          <a:prstGeom prst="rect">
            <a:avLst/>
          </a:prstGeom>
          <a:noFill/>
          <a:ln>
            <a:noFill/>
          </a:ln>
        </p:spPr>
      </p:pic>
      <p:pic>
        <p:nvPicPr>
          <p:cNvPr id="2" name="Audio Recording May 2, 2025 at 4:06:30 PM">
            <a:hlinkClick r:id="" action="ppaction://media"/>
            <a:extLst>
              <a:ext uri="{FF2B5EF4-FFF2-40B4-BE49-F238E27FC236}">
                <a16:creationId xmlns:a16="http://schemas.microsoft.com/office/drawing/2014/main" id="{76688AB9-15FE-9F58-295A-4BE5FE4CF8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47543" y="6103600"/>
            <a:ext cx="664907" cy="664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2913</Words>
  <Application>Microsoft Macintosh PowerPoint</Application>
  <PresentationFormat>Widescreen</PresentationFormat>
  <Paragraphs>288</Paragraphs>
  <Slides>17</Slides>
  <Notes>17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Play</vt:lpstr>
      <vt:lpstr>Calibri</vt:lpstr>
      <vt:lpstr>Arial</vt:lpstr>
      <vt:lpstr>Office Theme</vt:lpstr>
      <vt:lpstr>Data-Driven Storytelling:  A Movie Pitch Machine</vt:lpstr>
      <vt:lpstr>Business Objective</vt:lpstr>
      <vt:lpstr>Our Process</vt:lpstr>
      <vt:lpstr>Data Identification: Determine what data we need to create a compelling, data-driven movie pitch.</vt:lpstr>
      <vt:lpstr>Data Gathering: Gather data from relevant platforms using APIs and scraping tools.</vt:lpstr>
      <vt:lpstr>Data Processing: Extract insights to inform film pitches across 5 dimensions: genre, storyline, actors, budget, and music.</vt:lpstr>
      <vt:lpstr>Data Analysis &amp; Output: Clean and prepare data for analysis.</vt:lpstr>
      <vt:lpstr>Midnight Echoes</vt:lpstr>
      <vt:lpstr>The Remix</vt:lpstr>
      <vt:lpstr>Verde</vt:lpstr>
      <vt:lpstr>Reflections and Lessons Learned</vt:lpstr>
      <vt:lpstr>Q&amp;A</vt:lpstr>
      <vt:lpstr>Thank You</vt:lpstr>
      <vt:lpstr>Appendix</vt:lpstr>
      <vt:lpstr>Appendix: Data Gathering &amp; Analysis Techniques Libraries Used (27)</vt:lpstr>
      <vt:lpstr>BERT Visualization Examples</vt:lpstr>
      <vt:lpstr>Echoes of Atlantis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Mel Collins (Student)</dc:creator>
  <cp:lastModifiedBy>Mel Collins (Student)</cp:lastModifiedBy>
  <cp:revision>20</cp:revision>
  <dcterms:created xsi:type="dcterms:W3CDTF">2025-05-02T20:58:50Z</dcterms:created>
  <dcterms:modified xsi:type="dcterms:W3CDTF">2025-05-06T00:41:07Z</dcterms:modified>
</cp:coreProperties>
</file>